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91" r:id="rId2"/>
    <p:sldId id="259" r:id="rId3"/>
    <p:sldId id="282" r:id="rId4"/>
    <p:sldId id="288" r:id="rId5"/>
    <p:sldId id="286" r:id="rId6"/>
    <p:sldId id="283" r:id="rId7"/>
    <p:sldId id="285" r:id="rId8"/>
    <p:sldId id="287" r:id="rId9"/>
    <p:sldId id="280" r:id="rId10"/>
    <p:sldId id="284" r:id="rId11"/>
    <p:sldId id="268" r:id="rId12"/>
    <p:sldId id="269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p-Pavilion" initials="H" lastIdx="1" clrIdx="0">
    <p:extLst>
      <p:ext uri="{19B8F6BF-5375-455C-9EA6-DF929625EA0E}">
        <p15:presenceInfo xmlns:p15="http://schemas.microsoft.com/office/powerpoint/2012/main" userId="Hp-Pavilion" providerId="None"/>
      </p:ext>
    </p:extLst>
  </p:cmAuthor>
  <p:cmAuthor id="2" name="Чернышёва Даяна" initials="ЧД" lastIdx="1" clrIdx="1">
    <p:extLst>
      <p:ext uri="{19B8F6BF-5375-455C-9EA6-DF929625EA0E}">
        <p15:presenceInfo xmlns:p15="http://schemas.microsoft.com/office/powerpoint/2012/main" userId="S-1-5-21-3004756535-1036260346-1129151733-3953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5E5E5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56" autoAdjust="0"/>
    <p:restoredTop sz="93302" autoAdjust="0"/>
  </p:normalViewPr>
  <p:slideViewPr>
    <p:cSldViewPr snapToGrid="0">
      <p:cViewPr varScale="1">
        <p:scale>
          <a:sx n="79" d="100"/>
          <a:sy n="79" d="100"/>
        </p:scale>
        <p:origin x="81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0E9EF4-261A-40F5-9063-3DB909612DE3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332779-E0C3-4DE7-8A0E-754C461FA7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2541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332779-E0C3-4DE7-8A0E-754C461FA76D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64499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332779-E0C3-4DE7-8A0E-754C461FA76D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9106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099C-E467-4D7E-B098-80A8C240818B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FF8E-4254-4B8E-9198-B6356D20F2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228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099C-E467-4D7E-B098-80A8C240818B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FF8E-4254-4B8E-9198-B6356D20F2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930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099C-E467-4D7E-B098-80A8C240818B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FF8E-4254-4B8E-9198-B6356D20F2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0039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099C-E467-4D7E-B098-80A8C240818B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FF8E-4254-4B8E-9198-B6356D20F2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4839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099C-E467-4D7E-B098-80A8C240818B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FF8E-4254-4B8E-9198-B6356D20F2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764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099C-E467-4D7E-B098-80A8C240818B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FF8E-4254-4B8E-9198-B6356D20F2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7930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099C-E467-4D7E-B098-80A8C240818B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FF8E-4254-4B8E-9198-B6356D20F2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2321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099C-E467-4D7E-B098-80A8C240818B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FF8E-4254-4B8E-9198-B6356D20F2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3590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099C-E467-4D7E-B098-80A8C240818B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FF8E-4254-4B8E-9198-B6356D20F2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250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099C-E467-4D7E-B098-80A8C240818B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FF8E-4254-4B8E-9198-B6356D20F2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461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099C-E467-4D7E-B098-80A8C240818B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AFF8E-4254-4B8E-9198-B6356D20F2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003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7099C-E467-4D7E-B098-80A8C240818B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AFF8E-4254-4B8E-9198-B6356D20F2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2556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39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5" Type="http://schemas.openxmlformats.org/officeDocument/2006/relationships/image" Target="../media/image40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37.wmf"/><Relationship Id="rId14" Type="http://schemas.openxmlformats.org/officeDocument/2006/relationships/oleObject" Target="../embeddings/oleObject25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png"/><Relationship Id="rId7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Relationship Id="rId9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7" Type="http://schemas.openxmlformats.org/officeDocument/2006/relationships/image" Target="../media/image1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emf"/><Relationship Id="rId5" Type="http://schemas.openxmlformats.org/officeDocument/2006/relationships/image" Target="../media/image9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18.wmf"/><Relationship Id="rId17" Type="http://schemas.openxmlformats.org/officeDocument/2006/relationships/image" Target="../media/image21.e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0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1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2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1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18937" y="500947"/>
            <a:ext cx="5785725" cy="1714289"/>
          </a:xfrm>
        </p:spPr>
        <p:txBody>
          <a:bodyPr>
            <a:normAutofit fontScale="90000"/>
          </a:bodyPr>
          <a:lstStyle/>
          <a:p>
            <a:r>
              <a:rPr lang="kk-KZ" sz="2700" b="1" dirty="0">
                <a:latin typeface="Arial" pitchFamily="34" charset="0"/>
                <a:cs typeface="Arial" pitchFamily="34" charset="0"/>
              </a:rPr>
              <a:t>ӘЛ-ФАРАБИ АТЫНДАҒЫ ҚАЗАҚ ҰЛТТЫҚ УНИВЕРСИТЕТІ</a:t>
            </a:r>
            <a:r>
              <a:rPr lang="kk-KZ" sz="2000" b="1" dirty="0">
                <a:latin typeface="Arial" pitchFamily="34" charset="0"/>
                <a:cs typeface="Arial" pitchFamily="34" charset="0"/>
              </a:rPr>
              <a:t/>
            </a:r>
            <a:br>
              <a:rPr lang="kk-KZ" sz="2000" b="1" dirty="0">
                <a:latin typeface="Arial" pitchFamily="34" charset="0"/>
                <a:cs typeface="Arial" pitchFamily="34" charset="0"/>
              </a:rPr>
            </a:br>
            <a:r>
              <a:rPr lang="kk-KZ" sz="2000" b="1" dirty="0">
                <a:latin typeface="Arial" pitchFamily="34" charset="0"/>
                <a:cs typeface="Arial" pitchFamily="34" charset="0"/>
              </a:rPr>
              <a:t/>
            </a:r>
            <a:br>
              <a:rPr lang="kk-KZ" sz="2000" b="1" dirty="0">
                <a:latin typeface="Arial" pitchFamily="34" charset="0"/>
                <a:cs typeface="Arial" pitchFamily="34" charset="0"/>
              </a:rPr>
            </a:br>
            <a:r>
              <a:rPr lang="kk-KZ" sz="2000" b="1" dirty="0">
                <a:latin typeface="Arial" pitchFamily="34" charset="0"/>
                <a:cs typeface="Arial" pitchFamily="34" charset="0"/>
              </a:rPr>
              <a:t>ФИЗИКА-ТЕХНИКАЛЫҚ ФАКУЛЬТЕТІ</a:t>
            </a:r>
            <a:br>
              <a:rPr lang="kk-KZ" sz="2000" b="1" dirty="0">
                <a:latin typeface="Arial" pitchFamily="34" charset="0"/>
                <a:cs typeface="Arial" pitchFamily="34" charset="0"/>
              </a:rPr>
            </a:br>
            <a:r>
              <a:rPr lang="kk-KZ" sz="2000" b="1" dirty="0">
                <a:latin typeface="Arial" pitchFamily="34" charset="0"/>
                <a:cs typeface="Arial" pitchFamily="34" charset="0"/>
              </a:rPr>
              <a:t>ЖЫЛУ ФИЗИКАСЫ ЖӘНЕ ТЕХНИКАЛЫҚ ФИЗИКА КАФЕДРАСЫ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0860" y="2565017"/>
            <a:ext cx="9756841" cy="2869536"/>
          </a:xfrm>
        </p:spPr>
        <p:txBody>
          <a:bodyPr>
            <a:noAutofit/>
          </a:bodyPr>
          <a:lstStyle/>
          <a:p>
            <a:pPr algn="just"/>
            <a:r>
              <a:rPr lang="kk-KZ" sz="1800" b="1" dirty="0" smtClean="0">
                <a:latin typeface="Arial" pitchFamily="34" charset="0"/>
                <a:cs typeface="Arial" pitchFamily="34" charset="0"/>
              </a:rPr>
              <a:t>10. </a:t>
            </a:r>
            <a:r>
              <a:rPr lang="kk-KZ" sz="1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Релятивистік механика элементтері</a:t>
            </a:r>
            <a:endParaRPr lang="ru-RU" sz="1800" b="1" dirty="0">
              <a:latin typeface="Arial" pitchFamily="34" charset="0"/>
              <a:cs typeface="Arial" pitchFamily="34" charset="0"/>
            </a:endParaRPr>
          </a:p>
          <a:p>
            <a:pPr algn="l" defTabSz="542925">
              <a:lnSpc>
                <a:spcPct val="150000"/>
              </a:lnSpc>
              <a:spcAft>
                <a:spcPts val="0"/>
              </a:spcAft>
            </a:pPr>
            <a:r>
              <a:rPr lang="en-US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</a:t>
            </a:r>
            <a:r>
              <a:rPr lang="kk-KZ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.1 Салыстырмалылықтың арнайы </a:t>
            </a:r>
            <a:r>
              <a:rPr lang="kk-KZ" sz="1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теориясының </a:t>
            </a:r>
            <a:r>
              <a:rPr lang="kk-KZ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постулаттары. Салыстырмалылықтың </a:t>
            </a:r>
            <a:r>
              <a:rPr lang="kk-KZ" sz="1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арнайы теориясындағы </a:t>
            </a:r>
            <a:r>
              <a:rPr lang="kk-KZ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координаталар мен </a:t>
            </a:r>
            <a:r>
              <a:rPr lang="kk-KZ" sz="1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жылдамдықтар түрлендірулері</a:t>
            </a:r>
            <a:r>
              <a:rPr lang="kk-KZ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31750" algn="l" defTabSz="901700">
              <a:lnSpc>
                <a:spcPct val="150000"/>
              </a:lnSpc>
            </a:pPr>
            <a:r>
              <a:rPr lang="kk-KZ" sz="1800" dirty="0">
                <a:latin typeface="Arial" panose="020B0604020202020204" pitchFamily="34" charset="0"/>
                <a:cs typeface="Arial" panose="020B0604020202020204" pitchFamily="34" charset="0"/>
              </a:rPr>
              <a:t>10.2 Қозғалыстың релятивистік теңдеуі. </a:t>
            </a:r>
            <a:r>
              <a:rPr lang="kk-K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Релятивистік қозғалыс  </a:t>
            </a:r>
            <a:r>
              <a:rPr lang="kk-KZ" sz="1800" dirty="0">
                <a:latin typeface="Arial" panose="020B0604020202020204" pitchFamily="34" charset="0"/>
                <a:cs typeface="Arial" panose="020B0604020202020204" pitchFamily="34" charset="0"/>
              </a:rPr>
              <a:t>үшін энергия түсінігі.</a:t>
            </a:r>
          </a:p>
          <a:p>
            <a:pPr marR="31750" algn="l" defTabSz="901700">
              <a:lnSpc>
                <a:spcPct val="150000"/>
              </a:lnSpc>
            </a:pPr>
            <a:r>
              <a:rPr lang="kk-KZ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10.3  Массасы айнымалы дененің қозғалысы.</a:t>
            </a:r>
            <a:endParaRPr lang="ru-RU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48082" y="189064"/>
            <a:ext cx="1142827" cy="1169029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AA00186-77EF-47F6-A8A3-6B99D7BB1FAD}"/>
              </a:ext>
            </a:extLst>
          </p:cNvPr>
          <p:cNvSpPr txBox="1"/>
          <p:nvPr/>
        </p:nvSpPr>
        <p:spPr>
          <a:xfrm>
            <a:off x="7103981" y="5516960"/>
            <a:ext cx="4071436" cy="400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>
                <a:latin typeface="Arial" pitchFamily="34" charset="0"/>
                <a:cs typeface="Arial" pitchFamily="34" charset="0"/>
              </a:rPr>
              <a:t>Дәріскер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: Исатаев М.С.  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3940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: скругленные углы 12">
            <a:extLst>
              <a:ext uri="{FF2B5EF4-FFF2-40B4-BE49-F238E27FC236}">
                <a16:creationId xmlns="" xmlns:a16="http://schemas.microsoft.com/office/drawing/2014/main" id="{989F2EB5-3213-4772-A5EE-D18EB0C74F03}"/>
              </a:ext>
            </a:extLst>
          </p:cNvPr>
          <p:cNvSpPr/>
          <p:nvPr/>
        </p:nvSpPr>
        <p:spPr>
          <a:xfrm>
            <a:off x="416413" y="4017375"/>
            <a:ext cx="4927283" cy="160528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="" xmlns:a16="http://schemas.microsoft.com/office/drawing/2014/main" id="{C0DACB43-1799-4D0B-8D82-47B7428F8A51}"/>
              </a:ext>
            </a:extLst>
          </p:cNvPr>
          <p:cNvSpPr/>
          <p:nvPr/>
        </p:nvSpPr>
        <p:spPr>
          <a:xfrm>
            <a:off x="416413" y="1865148"/>
            <a:ext cx="4927283" cy="160528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="" xmlns:a16="http://schemas.microsoft.com/office/drawing/2014/main" id="{B31E9D48-8EA1-48CD-AA06-2C063262F7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3108067"/>
              </p:ext>
            </p:extLst>
          </p:nvPr>
        </p:nvGraphicFramePr>
        <p:xfrm>
          <a:off x="1935044" y="2000655"/>
          <a:ext cx="1629000" cy="13137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2" name="Equation" r:id="rId4" imgW="1180588" imgH="952087" progId="Equation.DSMT4">
                  <p:embed/>
                </p:oleObj>
              </mc:Choice>
              <mc:Fallback>
                <p:oleObj name="Equation" r:id="rId4" imgW="1180588" imgH="952087" progId="Equation.DSMT4">
                  <p:embed/>
                  <p:pic>
                    <p:nvPicPr>
                      <p:cNvPr id="36" name="Объект 35">
                        <a:extLst>
                          <a:ext uri="{FF2B5EF4-FFF2-40B4-BE49-F238E27FC236}">
                            <a16:creationId xmlns="" xmlns:a16="http://schemas.microsoft.com/office/drawing/2014/main" id="{5C6F0F10-B214-4AD9-9810-1052B0A13D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5044" y="2000655"/>
                        <a:ext cx="1629000" cy="13137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>
            <a:extLst>
              <a:ext uri="{FF2B5EF4-FFF2-40B4-BE49-F238E27FC236}">
                <a16:creationId xmlns="" xmlns:a16="http://schemas.microsoft.com/office/drawing/2014/main" id="{0FEC5301-32F3-47B3-9717-9E9859C069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1760015"/>
              </p:ext>
            </p:extLst>
          </p:nvPr>
        </p:nvGraphicFramePr>
        <p:xfrm>
          <a:off x="3734288" y="2064740"/>
          <a:ext cx="1449388" cy="124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3" name="Equation" r:id="rId6" imgW="1104840" imgH="952200" progId="Equation.DSMT4">
                  <p:embed/>
                </p:oleObj>
              </mc:Choice>
              <mc:Fallback>
                <p:oleObj name="Equation" r:id="rId6" imgW="1104840" imgH="952200" progId="Equation.DSMT4">
                  <p:embed/>
                  <p:pic>
                    <p:nvPicPr>
                      <p:cNvPr id="37" name="Объект 36">
                        <a:extLst>
                          <a:ext uri="{FF2B5EF4-FFF2-40B4-BE49-F238E27FC236}">
                            <a16:creationId xmlns="" xmlns:a16="http://schemas.microsoft.com/office/drawing/2014/main" id="{54C5C1B2-C7D5-44C4-94D2-A50E28F806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4288" y="2064740"/>
                        <a:ext cx="1449388" cy="12493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>
            <a:extLst>
              <a:ext uri="{FF2B5EF4-FFF2-40B4-BE49-F238E27FC236}">
                <a16:creationId xmlns="" xmlns:a16="http://schemas.microsoft.com/office/drawing/2014/main" id="{B3257456-0830-4253-A08C-6ED64AF572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413092"/>
              </p:ext>
            </p:extLst>
          </p:nvPr>
        </p:nvGraphicFramePr>
        <p:xfrm>
          <a:off x="506925" y="4540476"/>
          <a:ext cx="1257263" cy="9022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4" name="Equation" r:id="rId8" imgW="939600" imgH="672840" progId="Equation.DSMT4">
                  <p:embed/>
                </p:oleObj>
              </mc:Choice>
              <mc:Fallback>
                <p:oleObj name="Equation" r:id="rId8" imgW="939600" imgH="672840" progId="Equation.DSMT4">
                  <p:embed/>
                  <p:pic>
                    <p:nvPicPr>
                      <p:cNvPr id="42" name="Объект 41">
                        <a:extLst>
                          <a:ext uri="{FF2B5EF4-FFF2-40B4-BE49-F238E27FC236}">
                            <a16:creationId xmlns="" xmlns:a16="http://schemas.microsoft.com/office/drawing/2014/main" id="{2E8A14D7-0D58-42EB-83A7-CB9BD13C4F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925" y="4540476"/>
                        <a:ext cx="1257263" cy="9022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>
            <a:extLst>
              <a:ext uri="{FF2B5EF4-FFF2-40B4-BE49-F238E27FC236}">
                <a16:creationId xmlns="" xmlns:a16="http://schemas.microsoft.com/office/drawing/2014/main" id="{F9D32B01-16E1-4AEE-8A6A-296488589E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966"/>
              </p:ext>
            </p:extLst>
          </p:nvPr>
        </p:nvGraphicFramePr>
        <p:xfrm>
          <a:off x="1935044" y="4160787"/>
          <a:ext cx="1629000" cy="13137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5" name="Equation" r:id="rId10" imgW="1180588" imgH="952087" progId="Equation.DSMT4">
                  <p:embed/>
                </p:oleObj>
              </mc:Choice>
              <mc:Fallback>
                <p:oleObj name="Equation" r:id="rId10" imgW="1180588" imgH="952087" progId="Equation.DSMT4">
                  <p:embed/>
                  <p:pic>
                    <p:nvPicPr>
                      <p:cNvPr id="43" name="Объект 42">
                        <a:extLst>
                          <a:ext uri="{FF2B5EF4-FFF2-40B4-BE49-F238E27FC236}">
                            <a16:creationId xmlns="" xmlns:a16="http://schemas.microsoft.com/office/drawing/2014/main" id="{A49AA978-6076-424E-B9B1-B6F5252BB0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5044" y="4160787"/>
                        <a:ext cx="1629000" cy="13137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>
            <a:extLst>
              <a:ext uri="{FF2B5EF4-FFF2-40B4-BE49-F238E27FC236}">
                <a16:creationId xmlns="" xmlns:a16="http://schemas.microsoft.com/office/drawing/2014/main" id="{CD7F71F3-874B-4B39-AE34-65EFACD573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03734"/>
              </p:ext>
            </p:extLst>
          </p:nvPr>
        </p:nvGraphicFramePr>
        <p:xfrm>
          <a:off x="3734900" y="4193565"/>
          <a:ext cx="1449387" cy="1249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6" name="Equation" r:id="rId12" imgW="1104840" imgH="952200" progId="Equation.DSMT4">
                  <p:embed/>
                </p:oleObj>
              </mc:Choice>
              <mc:Fallback>
                <p:oleObj name="Equation" r:id="rId12" imgW="1104840" imgH="952200" progId="Equation.DSMT4">
                  <p:embed/>
                  <p:pic>
                    <p:nvPicPr>
                      <p:cNvPr id="44" name="Объект 43">
                        <a:extLst>
                          <a:ext uri="{FF2B5EF4-FFF2-40B4-BE49-F238E27FC236}">
                            <a16:creationId xmlns="" xmlns:a16="http://schemas.microsoft.com/office/drawing/2014/main" id="{72B76AF9-7474-4C3F-87CB-C5A8C21A8A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4900" y="4193565"/>
                        <a:ext cx="1449387" cy="12493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B94CE144-F980-424B-BA9D-219A17699E76}"/>
              </a:ext>
            </a:extLst>
          </p:cNvPr>
          <p:cNvSpPr txBox="1"/>
          <p:nvPr/>
        </p:nvSpPr>
        <p:spPr>
          <a:xfrm>
            <a:off x="5513940" y="2483122"/>
            <a:ext cx="9107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28934983-F983-4C8C-A1C5-3505EB04B101}"/>
              </a:ext>
            </a:extLst>
          </p:cNvPr>
          <p:cNvSpPr txBox="1"/>
          <p:nvPr/>
        </p:nvSpPr>
        <p:spPr>
          <a:xfrm>
            <a:off x="5513940" y="4622280"/>
            <a:ext cx="9107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6" name="Объект 15">
            <a:extLst>
              <a:ext uri="{FF2B5EF4-FFF2-40B4-BE49-F238E27FC236}">
                <a16:creationId xmlns="" xmlns:a16="http://schemas.microsoft.com/office/drawing/2014/main" id="{B032C148-2B67-411B-951D-D6425BA7E5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5730458"/>
              </p:ext>
            </p:extLst>
          </p:nvPr>
        </p:nvGraphicFramePr>
        <p:xfrm>
          <a:off x="465138" y="2341563"/>
          <a:ext cx="1423987" cy="102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7" name="Equation" r:id="rId14" imgW="939600" imgH="672840" progId="Equation.DSMT4">
                  <p:embed/>
                </p:oleObj>
              </mc:Choice>
              <mc:Fallback>
                <p:oleObj name="Equation" r:id="rId14" imgW="939600" imgH="672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138" y="2341563"/>
                        <a:ext cx="1423987" cy="10223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1183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25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625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25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750"/>
                            </p:stCondLst>
                            <p:childTnLst>
                              <p:par>
                                <p:cTn id="3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75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250"/>
                            </p:stCondLst>
                            <p:childTnLst>
                              <p:par>
                                <p:cTn id="4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25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625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2" grpId="0" animBg="1"/>
      <p:bldP spid="14" grpId="0"/>
      <p:bldP spid="14" grpId="1"/>
      <p:bldP spid="15" grpId="0"/>
      <p:bldP spid="15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6484" y="2346788"/>
            <a:ext cx="175881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Қорытынды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76485" y="2852017"/>
            <a:ext cx="6261196" cy="2140591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kk-KZ" sz="1800" dirty="0">
                <a:latin typeface="Arial" panose="020B0604020202020204" pitchFamily="34" charset="0"/>
                <a:cs typeface="Arial" panose="020B0604020202020204" pitchFamily="34" charset="0"/>
              </a:rPr>
              <a:t>Салыстырмалылықтың арнайы теориясының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kk-K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постулаттары, </a:t>
            </a:r>
            <a:r>
              <a:rPr lang="kk-KZ" sz="1800" dirty="0">
                <a:latin typeface="Arial" panose="020B0604020202020204" pitchFamily="34" charset="0"/>
                <a:cs typeface="Arial" panose="020B0604020202020204" pitchFamily="34" charset="0"/>
              </a:rPr>
              <a:t>координаталар мен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kk-KZ" sz="1800" dirty="0">
                <a:latin typeface="Arial" panose="020B0604020202020204" pitchFamily="34" charset="0"/>
                <a:cs typeface="Arial" panose="020B0604020202020204" pitchFamily="34" charset="0"/>
              </a:rPr>
              <a:t>жылдамдықтарды </a:t>
            </a:r>
            <a:r>
              <a:rPr lang="kk-KZ" sz="1800">
                <a:latin typeface="Arial" panose="020B0604020202020204" pitchFamily="34" charset="0"/>
                <a:cs typeface="Arial" panose="020B0604020202020204" pitchFamily="34" charset="0"/>
              </a:rPr>
              <a:t>түрлендіру </a:t>
            </a:r>
            <a:r>
              <a:rPr lang="kk-KZ" sz="1800" smtClean="0">
                <a:latin typeface="Arial" panose="020B0604020202020204" pitchFamily="34" charset="0"/>
                <a:cs typeface="Arial" panose="020B0604020202020204" pitchFamily="34" charset="0"/>
              </a:rPr>
              <a:t>формулалары. 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509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8B2FD9E0-AC63-4ADA-AE70-62BDE1741253}"/>
              </a:ext>
            </a:extLst>
          </p:cNvPr>
          <p:cNvSpPr txBox="1"/>
          <p:nvPr/>
        </p:nvSpPr>
        <p:spPr>
          <a:xfrm>
            <a:off x="251775" y="5246619"/>
            <a:ext cx="11688447" cy="8720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Интернет-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ресурстар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infourok.ru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hipwallpaper.com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gifer.com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gfycat.com; uchitel.pro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infobez39.ru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electricalschool.info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wikipedia.org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E9FC82E5-3593-420A-A65B-F54B64FBA603}"/>
              </a:ext>
            </a:extLst>
          </p:cNvPr>
          <p:cNvSpPr txBox="1"/>
          <p:nvPr/>
        </p:nvSpPr>
        <p:spPr>
          <a:xfrm>
            <a:off x="2220049" y="499628"/>
            <a:ext cx="69329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i="0" u="none" strike="noStrike" baseline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Әдебиет</a:t>
            </a:r>
            <a:r>
              <a:rPr lang="ru-RU" sz="2000" b="1" i="0" u="none" strike="noStrike" baseline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i="0" u="none" strike="noStrike" baseline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b="1" i="0" u="none" strike="noStrike" baseline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i="0" u="none" strike="noStrike" baseline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ресурстар</a:t>
            </a:r>
            <a:r>
              <a:rPr lang="ru-RU" sz="2000" b="1" i="0" u="none" strike="noStrike" baseline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TextBox 12">
            <a:extLst>
              <a:ext uri="{FF2B5EF4-FFF2-40B4-BE49-F238E27FC236}">
                <a16:creationId xmlns="" xmlns:a16="http://schemas.microsoft.com/office/drawing/2014/main" id="{3A806FF9-3CC1-432F-AA7D-B95AF5FF1411}"/>
              </a:ext>
            </a:extLst>
          </p:cNvPr>
          <p:cNvSpPr txBox="1"/>
          <p:nvPr/>
        </p:nvSpPr>
        <p:spPr>
          <a:xfrm>
            <a:off x="251776" y="899738"/>
            <a:ext cx="11688447" cy="41960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Ақылбаев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Ж.С., Гладков В.Е., Ильина Л.Ф.,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Тұрмұхамбетов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А.Ж. Механика. – Астана: Фолиант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баспасы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2011.- 360 б.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Иродов И.Е. Механика. Основные законы. 12- е изд. – М.: БИНОМ. Лаборатория Знаний, 2014. –309 с.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Иродов И.Е. Задачи по общей физике. 8-е изд. – М.: БИНОМ Лаборатория знаний, 2007. – 431 с.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Исатаев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С.И.,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Асқарова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Ә.С.,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Бөлегенова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С.Ә.,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Төлеуов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Ғ., Кашкаров В.В., Корзун И.Н.,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Исатаев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М.С., Лаврищев О.А.,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Шортанбаева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Ж.Қ.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Жалпы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физикалық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практикум. Механика. – Алматы: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университеті, 2015. – 218 б.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Матвеев А.Н. Механика и теория относительности.- СПб.:Лань,2009.- 432 с.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Савельев И.В.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Жалпы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физика курсы. 1т. Механика.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Молекулалық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физика.- Алматы: 2004. – 508 б.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Спабекова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Р.С. Механика.-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Қарағанды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Medet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Group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ЖШС, 2017.– 156 б. 	</a:t>
            </a:r>
          </a:p>
        </p:txBody>
      </p:sp>
    </p:spTree>
    <p:extLst>
      <p:ext uri="{BB962C8B-B14F-4D97-AF65-F5344CB8AC3E}">
        <p14:creationId xmlns:p14="http://schemas.microsoft.com/office/powerpoint/2010/main" val="229254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="" xmlns:a16="http://schemas.microsoft.com/office/drawing/2014/main" id="{2A6546AE-1822-4D63-9DA5-B2FF35D2DC35}"/>
              </a:ext>
            </a:extLst>
          </p:cNvPr>
          <p:cNvSpPr/>
          <p:nvPr/>
        </p:nvSpPr>
        <p:spPr>
          <a:xfrm>
            <a:off x="717035" y="2704535"/>
            <a:ext cx="4946836" cy="9144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49099" y="1409895"/>
            <a:ext cx="5697832" cy="1132758"/>
          </a:xfrm>
          <a:prstGeom prst="rect">
            <a:avLst/>
          </a:prstGeom>
        </p:spPr>
        <p:txBody>
          <a:bodyPr vert="horz" lIns="91440" tIns="18000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Салыстырмалылықтың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арнайы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теориясының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постулаттары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0DD11C59-A4C6-49A5-B3BF-92B9A80A2432}"/>
              </a:ext>
            </a:extLst>
          </p:cNvPr>
          <p:cNvSpPr txBox="1"/>
          <p:nvPr/>
        </p:nvSpPr>
        <p:spPr>
          <a:xfrm>
            <a:off x="717035" y="2843201"/>
            <a:ext cx="505293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kk-K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</a:t>
            </a:r>
            <a:r>
              <a:rPr lang="kk-KZ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А. Эйнштейннің салыстырмалылықтың</a:t>
            </a:r>
            <a:endParaRPr lang="kk-KZ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kk-K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арнайы теориясының постулаттары </a:t>
            </a:r>
            <a:r>
              <a:rPr lang="kk-KZ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(1905 </a:t>
            </a:r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ж.)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="" xmlns:a16="http://schemas.microsoft.com/office/drawing/2014/main" id="{AAEF716F-B977-4EDB-9B64-0DC863C498C2}"/>
              </a:ext>
            </a:extLst>
          </p:cNvPr>
          <p:cNvSpPr/>
          <p:nvPr/>
        </p:nvSpPr>
        <p:spPr>
          <a:xfrm>
            <a:off x="717037" y="3748101"/>
            <a:ext cx="4946836" cy="1526693"/>
          </a:xfrm>
          <a:prstGeom prst="round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kk-KZ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1. Инерциялық жүйелердің қозғалысын немесе </a:t>
            </a:r>
            <a:r>
              <a:rPr lang="kk-KZ" sz="18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тыныштық </a:t>
            </a:r>
            <a:r>
              <a:rPr lang="kk-KZ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күйін сол жүйелерде жүргізілген ешбір </a:t>
            </a:r>
            <a:r>
              <a:rPr lang="kk-KZ" sz="18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тәжірибелер </a:t>
            </a:r>
            <a:r>
              <a:rPr lang="kk-KZ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арқылы байқауға болмайды.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="" xmlns:a16="http://schemas.microsoft.com/office/drawing/2014/main" id="{CE962532-7DF9-4AF1-BAC1-D71468496E58}"/>
              </a:ext>
            </a:extLst>
          </p:cNvPr>
          <p:cNvSpPr/>
          <p:nvPr/>
        </p:nvSpPr>
        <p:spPr>
          <a:xfrm>
            <a:off x="1420599" y="5436676"/>
            <a:ext cx="4243272" cy="1001449"/>
          </a:xfrm>
          <a:prstGeom prst="round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kk-KZ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2. Вакуумдегі жарықтың таралу жылдамдығы барлық </a:t>
            </a:r>
            <a:r>
              <a:rPr lang="kk-KZ" sz="18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инерциялық </a:t>
            </a:r>
            <a:r>
              <a:rPr lang="kk-KZ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жүйелерде тұрақты шама.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трелка: изогнутая вправо 2">
            <a:extLst>
              <a:ext uri="{FF2B5EF4-FFF2-40B4-BE49-F238E27FC236}">
                <a16:creationId xmlns="" xmlns:a16="http://schemas.microsoft.com/office/drawing/2014/main" id="{31CFE925-3E6A-492E-AC30-E7A85D25B19D}"/>
              </a:ext>
            </a:extLst>
          </p:cNvPr>
          <p:cNvSpPr/>
          <p:nvPr/>
        </p:nvSpPr>
        <p:spPr>
          <a:xfrm>
            <a:off x="262052" y="3428529"/>
            <a:ext cx="387047" cy="1082918"/>
          </a:xfrm>
          <a:prstGeom prst="curvedRightArrow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Стрелка: изогнутая вправо 9">
            <a:extLst>
              <a:ext uri="{FF2B5EF4-FFF2-40B4-BE49-F238E27FC236}">
                <a16:creationId xmlns="" xmlns:a16="http://schemas.microsoft.com/office/drawing/2014/main" id="{6BAF1746-8701-42E0-B606-97B4A572EEA8}"/>
              </a:ext>
            </a:extLst>
          </p:cNvPr>
          <p:cNvSpPr/>
          <p:nvPr/>
        </p:nvSpPr>
        <p:spPr>
          <a:xfrm flipH="1">
            <a:off x="5731803" y="3428530"/>
            <a:ext cx="615127" cy="2720704"/>
          </a:xfrm>
          <a:prstGeom prst="curvedRightArrow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301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20" grpId="0"/>
      <p:bldP spid="6" grpId="0" animBg="1"/>
      <p:bldP spid="8" grpId="0" animBg="1"/>
      <p:bldP spid="3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Прямоугольник: скругленные углы 90">
            <a:extLst>
              <a:ext uri="{FF2B5EF4-FFF2-40B4-BE49-F238E27FC236}">
                <a16:creationId xmlns="" xmlns:a16="http://schemas.microsoft.com/office/drawing/2014/main" id="{739966BA-F277-47D3-8FE3-7AF60EC8640F}"/>
              </a:ext>
            </a:extLst>
          </p:cNvPr>
          <p:cNvSpPr/>
          <p:nvPr/>
        </p:nvSpPr>
        <p:spPr>
          <a:xfrm>
            <a:off x="643268" y="3078570"/>
            <a:ext cx="1927896" cy="456047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" name="Рисунок 39">
            <a:extLst>
              <a:ext uri="{FF2B5EF4-FFF2-40B4-BE49-F238E27FC236}">
                <a16:creationId xmlns="" xmlns:a16="http://schemas.microsoft.com/office/drawing/2014/main" id="{7B684F6F-29B9-4D41-A89E-A83F97149A6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9922"/>
          <a:stretch/>
        </p:blipFill>
        <p:spPr>
          <a:xfrm>
            <a:off x="1588448" y="1350588"/>
            <a:ext cx="2551210" cy="688018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="" xmlns:a16="http://schemas.microsoft.com/office/drawing/2014/main" id="{ABF2C3FE-5695-42B1-9753-3330067CC652}"/>
              </a:ext>
            </a:extLst>
          </p:cNvPr>
          <p:cNvSpPr txBox="1"/>
          <p:nvPr/>
        </p:nvSpPr>
        <p:spPr>
          <a:xfrm>
            <a:off x="2046063" y="1971343"/>
            <a:ext cx="15090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 – сурет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="" xmlns:a16="http://schemas.microsoft.com/office/drawing/2014/main" id="{676EC397-E355-4C4A-AEAF-4749F613A598}"/>
              </a:ext>
            </a:extLst>
          </p:cNvPr>
          <p:cNvSpPr txBox="1"/>
          <p:nvPr/>
        </p:nvSpPr>
        <p:spPr>
          <a:xfrm>
            <a:off x="4526396" y="2371823"/>
            <a:ext cx="9107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1" name="Рисунок 80">
            <a:extLst>
              <a:ext uri="{FF2B5EF4-FFF2-40B4-BE49-F238E27FC236}">
                <a16:creationId xmlns="" xmlns:a16="http://schemas.microsoft.com/office/drawing/2014/main" id="{860DA05A-390D-4006-85D4-2040154632F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906" t="-1" r="87303" b="-14912"/>
          <a:stretch/>
        </p:blipFill>
        <p:spPr>
          <a:xfrm>
            <a:off x="745879" y="3110150"/>
            <a:ext cx="1234440" cy="392885"/>
          </a:xfrm>
          <a:prstGeom prst="rect">
            <a:avLst/>
          </a:prstGeom>
        </p:spPr>
      </p:pic>
      <p:pic>
        <p:nvPicPr>
          <p:cNvPr id="89" name="Рисунок 88">
            <a:extLst>
              <a:ext uri="{FF2B5EF4-FFF2-40B4-BE49-F238E27FC236}">
                <a16:creationId xmlns="" xmlns:a16="http://schemas.microsoft.com/office/drawing/2014/main" id="{B01CFD92-279A-43ED-B580-12891E0E57C1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7040" t="4332" r="46705" b="-20856"/>
          <a:stretch/>
        </p:blipFill>
        <p:spPr>
          <a:xfrm>
            <a:off x="643268" y="2429707"/>
            <a:ext cx="1678330" cy="392885"/>
          </a:xfrm>
          <a:prstGeom prst="rect">
            <a:avLst/>
          </a:prstGeom>
        </p:spPr>
      </p:pic>
      <p:pic>
        <p:nvPicPr>
          <p:cNvPr id="92" name="Рисунок 91">
            <a:extLst>
              <a:ext uri="{FF2B5EF4-FFF2-40B4-BE49-F238E27FC236}">
                <a16:creationId xmlns="" xmlns:a16="http://schemas.microsoft.com/office/drawing/2014/main" id="{B31D7457-063A-4259-8EE7-E50412996932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-1" r="95141" b="-7278"/>
          <a:stretch/>
        </p:blipFill>
        <p:spPr>
          <a:xfrm>
            <a:off x="2046063" y="3110150"/>
            <a:ext cx="472351" cy="340588"/>
          </a:xfrm>
          <a:prstGeom prst="rect">
            <a:avLst/>
          </a:prstGeom>
        </p:spPr>
      </p:pic>
      <p:sp>
        <p:nvSpPr>
          <p:cNvPr id="93" name="Прямоугольник: скругленные углы 92">
            <a:extLst>
              <a:ext uri="{FF2B5EF4-FFF2-40B4-BE49-F238E27FC236}">
                <a16:creationId xmlns="" xmlns:a16="http://schemas.microsoft.com/office/drawing/2014/main" id="{7C524BB1-44BC-4A3C-A819-35BDF1310C84}"/>
              </a:ext>
            </a:extLst>
          </p:cNvPr>
          <p:cNvSpPr/>
          <p:nvPr/>
        </p:nvSpPr>
        <p:spPr>
          <a:xfrm>
            <a:off x="643268" y="3716862"/>
            <a:ext cx="1927896" cy="456047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4" name="Рисунок 93">
            <a:extLst>
              <a:ext uri="{FF2B5EF4-FFF2-40B4-BE49-F238E27FC236}">
                <a16:creationId xmlns="" xmlns:a16="http://schemas.microsoft.com/office/drawing/2014/main" id="{4CA021F0-F70A-4240-B4B2-BB91D62DBFEE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1" r="86891" b="4203"/>
          <a:stretch/>
        </p:blipFill>
        <p:spPr>
          <a:xfrm>
            <a:off x="782192" y="3740578"/>
            <a:ext cx="1337921" cy="319286"/>
          </a:xfrm>
          <a:prstGeom prst="rect">
            <a:avLst/>
          </a:prstGeom>
        </p:spPr>
      </p:pic>
      <p:pic>
        <p:nvPicPr>
          <p:cNvPr id="95" name="Рисунок 94">
            <a:extLst>
              <a:ext uri="{FF2B5EF4-FFF2-40B4-BE49-F238E27FC236}">
                <a16:creationId xmlns="" xmlns:a16="http://schemas.microsoft.com/office/drawing/2014/main" id="{44504B5E-0BD6-4ED1-87DA-0B283B8480E4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r="95790" b="-8071"/>
          <a:stretch/>
        </p:blipFill>
        <p:spPr>
          <a:xfrm>
            <a:off x="2072067" y="3751392"/>
            <a:ext cx="422897" cy="354470"/>
          </a:xfrm>
          <a:prstGeom prst="rect">
            <a:avLst/>
          </a:prstGeom>
        </p:spPr>
      </p:pic>
      <p:sp>
        <p:nvSpPr>
          <p:cNvPr id="97" name="TextBox 96">
            <a:extLst>
              <a:ext uri="{FF2B5EF4-FFF2-40B4-BE49-F238E27FC236}">
                <a16:creationId xmlns="" xmlns:a16="http://schemas.microsoft.com/office/drawing/2014/main" id="{D551EAA5-ECCF-432B-8741-CC86D8960F2B}"/>
              </a:ext>
            </a:extLst>
          </p:cNvPr>
          <p:cNvSpPr txBox="1"/>
          <p:nvPr/>
        </p:nvSpPr>
        <p:spPr>
          <a:xfrm>
            <a:off x="2998098" y="3133703"/>
            <a:ext cx="21564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Галилей принципі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="" xmlns:a16="http://schemas.microsoft.com/office/drawing/2014/main" id="{EE869B1F-A4ED-4B04-B4A0-B9832325259A}"/>
              </a:ext>
            </a:extLst>
          </p:cNvPr>
          <p:cNvSpPr txBox="1"/>
          <p:nvPr/>
        </p:nvSpPr>
        <p:spPr>
          <a:xfrm>
            <a:off x="2944544" y="3760219"/>
            <a:ext cx="24917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Эйнштейн көзқарасы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Прямоугольник: скругленные углы 99">
            <a:extLst>
              <a:ext uri="{FF2B5EF4-FFF2-40B4-BE49-F238E27FC236}">
                <a16:creationId xmlns="" xmlns:a16="http://schemas.microsoft.com/office/drawing/2014/main" id="{AA84D8BA-BD1A-4FEC-A36D-5226C086C753}"/>
              </a:ext>
            </a:extLst>
          </p:cNvPr>
          <p:cNvSpPr/>
          <p:nvPr/>
        </p:nvSpPr>
        <p:spPr>
          <a:xfrm>
            <a:off x="2944543" y="3096441"/>
            <a:ext cx="2438400" cy="435756"/>
          </a:xfrm>
          <a:prstGeom prst="round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1" name="Прямоугольник: скругленные углы 100">
            <a:extLst>
              <a:ext uri="{FF2B5EF4-FFF2-40B4-BE49-F238E27FC236}">
                <a16:creationId xmlns="" xmlns:a16="http://schemas.microsoft.com/office/drawing/2014/main" id="{680E3F14-ED21-4A93-8D29-76B1C8D80DE7}"/>
              </a:ext>
            </a:extLst>
          </p:cNvPr>
          <p:cNvSpPr/>
          <p:nvPr/>
        </p:nvSpPr>
        <p:spPr>
          <a:xfrm>
            <a:off x="2944544" y="3711358"/>
            <a:ext cx="2438400" cy="456047"/>
          </a:xfrm>
          <a:prstGeom prst="round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8" name="Прямая со стрелкой 107">
            <a:extLst>
              <a:ext uri="{FF2B5EF4-FFF2-40B4-BE49-F238E27FC236}">
                <a16:creationId xmlns="" xmlns:a16="http://schemas.microsoft.com/office/drawing/2014/main" id="{3CF1260D-8AB1-46BA-A957-775394D85B7F}"/>
              </a:ext>
            </a:extLst>
          </p:cNvPr>
          <p:cNvCxnSpPr>
            <a:cxnSpLocks/>
            <a:endCxn id="93" idx="3"/>
          </p:cNvCxnSpPr>
          <p:nvPr/>
        </p:nvCxnSpPr>
        <p:spPr>
          <a:xfrm flipH="1">
            <a:off x="2571164" y="3944884"/>
            <a:ext cx="373380" cy="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26" name="Picture 2" descr="Специальная теория относительности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751" y="4341264"/>
            <a:ext cx="3590693" cy="2394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3" name="Прямая со стрелкой 22">
            <a:extLst>
              <a:ext uri="{FF2B5EF4-FFF2-40B4-BE49-F238E27FC236}">
                <a16:creationId xmlns="" xmlns:a16="http://schemas.microsoft.com/office/drawing/2014/main" id="{B25AC4E2-B80E-4328-878A-4D666D91B248}"/>
              </a:ext>
            </a:extLst>
          </p:cNvPr>
          <p:cNvCxnSpPr>
            <a:cxnSpLocks/>
          </p:cNvCxnSpPr>
          <p:nvPr/>
        </p:nvCxnSpPr>
        <p:spPr>
          <a:xfrm flipH="1">
            <a:off x="2571163" y="3327916"/>
            <a:ext cx="373380" cy="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1178398" y="6520785"/>
            <a:ext cx="83708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wikipedia.org.</a:t>
            </a:r>
            <a:r>
              <a:rPr lang="ru-RU" sz="800" dirty="0" smtClean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ru-RU" sz="800" dirty="0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11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250" tmFilter="0, 0; .2, .5; .8, .5; 1, 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625" autoRev="1" fill="hold"/>
                                        <p:tgtEl>
                                          <p:spTgt spid="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6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5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 animBg="1"/>
      <p:bldP spid="41" grpId="0"/>
      <p:bldP spid="68" grpId="0"/>
      <p:bldP spid="68" grpId="1"/>
      <p:bldP spid="93" grpId="0" animBg="1"/>
      <p:bldP spid="97" grpId="0"/>
      <p:bldP spid="99" grpId="0"/>
      <p:bldP spid="100" grpId="0" animBg="1"/>
      <p:bldP spid="101" grpId="0" animBg="1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: скругленные углы 26">
            <a:extLst>
              <a:ext uri="{FF2B5EF4-FFF2-40B4-BE49-F238E27FC236}">
                <a16:creationId xmlns="" xmlns:a16="http://schemas.microsoft.com/office/drawing/2014/main" id="{462F60DA-4C2A-4FE1-AFD9-984BB3F5F548}"/>
              </a:ext>
            </a:extLst>
          </p:cNvPr>
          <p:cNvSpPr/>
          <p:nvPr/>
        </p:nvSpPr>
        <p:spPr>
          <a:xfrm>
            <a:off x="2947662" y="5110774"/>
            <a:ext cx="1933665" cy="369332"/>
          </a:xfrm>
          <a:prstGeom prst="round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1CDD3AF-B0FA-4ACB-B485-ED53C7D60174}"/>
              </a:ext>
            </a:extLst>
          </p:cNvPr>
          <p:cNvSpPr txBox="1"/>
          <p:nvPr/>
        </p:nvSpPr>
        <p:spPr>
          <a:xfrm>
            <a:off x="446617" y="3122868"/>
            <a:ext cx="5458570" cy="8720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1750" algn="just">
              <a:lnSpc>
                <a:spcPct val="150000"/>
              </a:lnSpc>
              <a:tabLst>
                <a:tab pos="6031230" algn="l"/>
              </a:tabLst>
            </a:pPr>
            <a:r>
              <a:rPr lang="kk-K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Біз үш өлшемді кеңістікте, бірақ төрт өлшемді </a:t>
            </a:r>
          </a:p>
          <a:p>
            <a:pPr marR="31750" algn="just">
              <a:lnSpc>
                <a:spcPct val="150000"/>
              </a:lnSpc>
              <a:tabLst>
                <a:tab pos="6031230" algn="l"/>
              </a:tabLst>
            </a:pPr>
            <a:r>
              <a:rPr lang="kk-K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дүниеде өмір сүреміз.</a:t>
            </a:r>
            <a:endParaRPr lang="ru-RU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4621C40C-BF47-41C4-A069-5B00995568C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92264" b="1400"/>
          <a:stretch/>
        </p:blipFill>
        <p:spPr>
          <a:xfrm>
            <a:off x="652375" y="1889640"/>
            <a:ext cx="815376" cy="30997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8F381B83-EA64-4D13-827B-01D599021FA5}"/>
              </a:ext>
            </a:extLst>
          </p:cNvPr>
          <p:cNvSpPr txBox="1"/>
          <p:nvPr/>
        </p:nvSpPr>
        <p:spPr>
          <a:xfrm>
            <a:off x="2126216" y="1859960"/>
            <a:ext cx="9107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="" xmlns:a16="http://schemas.microsoft.com/office/drawing/2014/main" id="{F258C670-5005-41C2-8360-50C9E7322D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5313758"/>
              </p:ext>
            </p:extLst>
          </p:nvPr>
        </p:nvGraphicFramePr>
        <p:xfrm>
          <a:off x="4006091" y="1818207"/>
          <a:ext cx="791426" cy="369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4" imgW="571320" imgH="253800" progId="Equation.DSMT4">
                  <p:embed/>
                </p:oleObj>
              </mc:Choice>
              <mc:Fallback>
                <p:oleObj name="Equation" r:id="rId4" imgW="571320" imgH="253800" progId="Equation.DSMT4">
                  <p:embed/>
                  <p:pic>
                    <p:nvPicPr>
                      <p:cNvPr id="3" name="Объект 2">
                        <a:extLst>
                          <a:ext uri="{FF2B5EF4-FFF2-40B4-BE49-F238E27FC236}">
                            <a16:creationId xmlns="" xmlns:a16="http://schemas.microsoft.com/office/drawing/2014/main" id="{429B013A-D370-49C7-A694-CF9DF854B0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6091" y="1818207"/>
                        <a:ext cx="791426" cy="3693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: скругленные углы 10">
            <a:extLst>
              <a:ext uri="{FF2B5EF4-FFF2-40B4-BE49-F238E27FC236}">
                <a16:creationId xmlns="" xmlns:a16="http://schemas.microsoft.com/office/drawing/2014/main" id="{33573CFA-CCED-4DA5-B560-04E8C9422B31}"/>
              </a:ext>
            </a:extLst>
          </p:cNvPr>
          <p:cNvSpPr/>
          <p:nvPr/>
        </p:nvSpPr>
        <p:spPr>
          <a:xfrm>
            <a:off x="549505" y="2568375"/>
            <a:ext cx="4363757" cy="434341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44455CB1-E327-41BF-A101-9FBA2E036767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3448" r="58331"/>
          <a:stretch/>
        </p:blipFill>
        <p:spPr>
          <a:xfrm>
            <a:off x="674672" y="2638727"/>
            <a:ext cx="4484922" cy="30997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3105A8C2-E50B-4928-81AA-719395061C42}"/>
              </a:ext>
            </a:extLst>
          </p:cNvPr>
          <p:cNvSpPr txBox="1"/>
          <p:nvPr/>
        </p:nvSpPr>
        <p:spPr>
          <a:xfrm>
            <a:off x="5466616" y="2568375"/>
            <a:ext cx="9107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985BE2A9-2BD4-412E-BD29-5EEABC0F742E}"/>
              </a:ext>
            </a:extLst>
          </p:cNvPr>
          <p:cNvSpPr txBox="1"/>
          <p:nvPr/>
        </p:nvSpPr>
        <p:spPr>
          <a:xfrm>
            <a:off x="1160550" y="4227996"/>
            <a:ext cx="34229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</a:t>
            </a:r>
            <a:r>
              <a:rPr lang="ru-RU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еңістік</a:t>
            </a:r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ru-RU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уақыттық интервал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="" xmlns:a16="http://schemas.microsoft.com/office/drawing/2014/main" id="{56CD5B6C-7C16-4862-9C70-71CEA5273A76}"/>
              </a:ext>
            </a:extLst>
          </p:cNvPr>
          <p:cNvSpPr/>
          <p:nvPr/>
        </p:nvSpPr>
        <p:spPr>
          <a:xfrm>
            <a:off x="1014451" y="4182756"/>
            <a:ext cx="3805363" cy="506431"/>
          </a:xfrm>
          <a:prstGeom prst="round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="" xmlns:a16="http://schemas.microsoft.com/office/drawing/2014/main" id="{3EA41BC2-BD5B-48B8-BDE1-F9017FEB2A2C}"/>
              </a:ext>
            </a:extLst>
          </p:cNvPr>
          <p:cNvSpPr/>
          <p:nvPr/>
        </p:nvSpPr>
        <p:spPr>
          <a:xfrm>
            <a:off x="549505" y="5797345"/>
            <a:ext cx="2626397" cy="434341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Рисунок 16">
            <a:extLst>
              <a:ext uri="{FF2B5EF4-FFF2-40B4-BE49-F238E27FC236}">
                <a16:creationId xmlns="" xmlns:a16="http://schemas.microsoft.com/office/drawing/2014/main" id="{E7382F50-9302-48E6-B8C7-EB564DB4F340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r="76125" b="3448"/>
          <a:stretch/>
        </p:blipFill>
        <p:spPr>
          <a:xfrm>
            <a:off x="657814" y="5878182"/>
            <a:ext cx="2569732" cy="309973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D1B2E488-72B0-4F09-B5E1-6C058C809F8E}"/>
              </a:ext>
            </a:extLst>
          </p:cNvPr>
          <p:cNvSpPr txBox="1"/>
          <p:nvPr/>
        </p:nvSpPr>
        <p:spPr>
          <a:xfrm>
            <a:off x="5466616" y="5797345"/>
            <a:ext cx="9107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="" xmlns:a16="http://schemas.microsoft.com/office/drawing/2014/main" id="{F32394DB-F50B-4226-9ED6-CBA20D664C8D}"/>
              </a:ext>
            </a:extLst>
          </p:cNvPr>
          <p:cNvSpPr/>
          <p:nvPr/>
        </p:nvSpPr>
        <p:spPr>
          <a:xfrm>
            <a:off x="1008681" y="5115870"/>
            <a:ext cx="1446077" cy="369332"/>
          </a:xfrm>
          <a:prstGeom prst="round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EA24A4F0-D9CB-4609-9B9D-D2E8A4D543E5}"/>
              </a:ext>
            </a:extLst>
          </p:cNvPr>
          <p:cNvSpPr txBox="1"/>
          <p:nvPr/>
        </p:nvSpPr>
        <p:spPr>
          <a:xfrm>
            <a:off x="1008680" y="5093933"/>
            <a:ext cx="14460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қашықтық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Прямая со стрелкой 22">
            <a:extLst>
              <a:ext uri="{FF2B5EF4-FFF2-40B4-BE49-F238E27FC236}">
                <a16:creationId xmlns="" xmlns:a16="http://schemas.microsoft.com/office/drawing/2014/main" id="{4573DCE6-D4FA-47CC-8993-FD56EC7DDD76}"/>
              </a:ext>
            </a:extLst>
          </p:cNvPr>
          <p:cNvCxnSpPr>
            <a:cxnSpLocks/>
          </p:cNvCxnSpPr>
          <p:nvPr/>
        </p:nvCxnSpPr>
        <p:spPr>
          <a:xfrm flipH="1">
            <a:off x="1783100" y="4698437"/>
            <a:ext cx="686232" cy="3433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1673220A-E7AA-4F26-8FE6-92BDA913A61E}"/>
              </a:ext>
            </a:extLst>
          </p:cNvPr>
          <p:cNvSpPr txBox="1"/>
          <p:nvPr/>
        </p:nvSpPr>
        <p:spPr>
          <a:xfrm>
            <a:off x="2917132" y="5049194"/>
            <a:ext cx="19336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уақыт аралығы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Прямая со стрелкой 21">
            <a:extLst>
              <a:ext uri="{FF2B5EF4-FFF2-40B4-BE49-F238E27FC236}">
                <a16:creationId xmlns="" xmlns:a16="http://schemas.microsoft.com/office/drawing/2014/main" id="{65BF5513-BA5B-4BFF-98E6-74A1C7E255AC}"/>
              </a:ext>
            </a:extLst>
          </p:cNvPr>
          <p:cNvCxnSpPr>
            <a:cxnSpLocks/>
          </p:cNvCxnSpPr>
          <p:nvPr/>
        </p:nvCxnSpPr>
        <p:spPr>
          <a:xfrm>
            <a:off x="3284202" y="4698437"/>
            <a:ext cx="686232" cy="3433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7748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25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625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75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375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75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75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5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000"/>
                            </p:stCondLst>
                            <p:childTnLst>
                              <p:par>
                                <p:cTn id="9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125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2" dur="625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9" grpId="0"/>
      <p:bldP spid="9" grpId="1"/>
      <p:bldP spid="11" grpId="0" animBg="1"/>
      <p:bldP spid="13" grpId="0"/>
      <p:bldP spid="13" grpId="1"/>
      <p:bldP spid="14" grpId="0"/>
      <p:bldP spid="15" grpId="0" animBg="1"/>
      <p:bldP spid="16" grpId="0" animBg="1"/>
      <p:bldP spid="18" grpId="0"/>
      <p:bldP spid="18" grpId="1"/>
      <p:bldP spid="19" grpId="0" animBg="1"/>
      <p:bldP spid="21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BEBAB4C4-3F68-4E38-96E6-FCB84EED5FBC}"/>
              </a:ext>
            </a:extLst>
          </p:cNvPr>
          <p:cNvSpPr txBox="1"/>
          <p:nvPr/>
        </p:nvSpPr>
        <p:spPr>
          <a:xfrm>
            <a:off x="567855" y="1734460"/>
            <a:ext cx="5752936" cy="2118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1750" algn="just">
              <a:lnSpc>
                <a:spcPct val="150000"/>
              </a:lnSpc>
              <a:tabLst>
                <a:tab pos="6031230" algn="l"/>
              </a:tabLst>
            </a:pPr>
            <a:r>
              <a:rPr lang="kk-K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Салыстырмалылықтың арнайы теориясы уақыт </a:t>
            </a:r>
          </a:p>
          <a:p>
            <a:pPr marR="31750" algn="just">
              <a:lnSpc>
                <a:spcPct val="150000"/>
              </a:lnSpc>
              <a:tabLst>
                <a:tab pos="6031230" algn="l"/>
              </a:tabLst>
            </a:pPr>
            <a:r>
              <a:rPr lang="kk-K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интервалының салыстырмалылығын, вакуумдегі </a:t>
            </a:r>
          </a:p>
          <a:p>
            <a:pPr marR="31750" algn="just">
              <a:lnSpc>
                <a:spcPct val="150000"/>
              </a:lnSpc>
              <a:tabLst>
                <a:tab pos="6031230" algn="l"/>
              </a:tabLst>
            </a:pPr>
            <a:r>
              <a:rPr lang="kk-K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жарық жылдамдығының және берілген екі оқиғаны </a:t>
            </a:r>
          </a:p>
          <a:p>
            <a:pPr marR="31750" algn="just">
              <a:lnSpc>
                <a:spcPct val="150000"/>
              </a:lnSpc>
              <a:tabLst>
                <a:tab pos="6031230" algn="l"/>
              </a:tabLst>
            </a:pPr>
            <a:r>
              <a:rPr lang="kk-K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бөліп тұрған кеңістік-уақыттық интервалдың </a:t>
            </a:r>
          </a:p>
          <a:p>
            <a:pPr marR="31750" algn="just">
              <a:lnSpc>
                <a:spcPct val="150000"/>
              </a:lnSpc>
              <a:tabLst>
                <a:tab pos="6031230" algn="l"/>
              </a:tabLst>
            </a:pPr>
            <a:r>
              <a:rPr lang="kk-K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инварианттығын тұжырымдайды.</a:t>
            </a:r>
            <a:endParaRPr lang="ru-RU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="" xmlns:a16="http://schemas.microsoft.com/office/drawing/2014/main" id="{3C9A5F96-B1BC-45B9-BC87-FA060709775C}"/>
              </a:ext>
            </a:extLst>
          </p:cNvPr>
          <p:cNvSpPr/>
          <p:nvPr/>
        </p:nvSpPr>
        <p:spPr>
          <a:xfrm>
            <a:off x="567855" y="1779268"/>
            <a:ext cx="5528146" cy="2118529"/>
          </a:xfrm>
          <a:prstGeom prst="round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0184" y="3942605"/>
            <a:ext cx="2653688" cy="2800532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699283" y="6388892"/>
            <a:ext cx="86180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uchitel.pro</a:t>
            </a:r>
            <a:r>
              <a:rPr lang="ru-RU" sz="800" dirty="0" smtClean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ru-RU" sz="800" dirty="0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422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25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25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25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75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25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250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Прямоугольник: скругленные углы 46">
            <a:extLst>
              <a:ext uri="{FF2B5EF4-FFF2-40B4-BE49-F238E27FC236}">
                <a16:creationId xmlns="" xmlns:a16="http://schemas.microsoft.com/office/drawing/2014/main" id="{A31D5CC8-914D-491C-9EEA-B5D32AF7C009}"/>
              </a:ext>
            </a:extLst>
          </p:cNvPr>
          <p:cNvSpPr/>
          <p:nvPr/>
        </p:nvSpPr>
        <p:spPr>
          <a:xfrm>
            <a:off x="1452528" y="3106726"/>
            <a:ext cx="3979312" cy="431414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: скругленные углы 43">
            <a:extLst>
              <a:ext uri="{FF2B5EF4-FFF2-40B4-BE49-F238E27FC236}">
                <a16:creationId xmlns="" xmlns:a16="http://schemas.microsoft.com/office/drawing/2014/main" id="{5D1C3B91-8A72-470A-B06C-0F4A3BF9980D}"/>
              </a:ext>
            </a:extLst>
          </p:cNvPr>
          <p:cNvSpPr/>
          <p:nvPr/>
        </p:nvSpPr>
        <p:spPr>
          <a:xfrm>
            <a:off x="204525" y="3125452"/>
            <a:ext cx="996813" cy="438151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59AC82E5-F58B-4A3F-8486-A21054B08B09}"/>
              </a:ext>
            </a:extLst>
          </p:cNvPr>
          <p:cNvSpPr txBox="1"/>
          <p:nvPr/>
        </p:nvSpPr>
        <p:spPr>
          <a:xfrm>
            <a:off x="171153" y="1167754"/>
            <a:ext cx="622134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Салыстырмалылықтың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арнайы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теориясындағы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координаталар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түрлендірулері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="" xmlns:a16="http://schemas.microsoft.com/office/drawing/2014/main" id="{5C5F2C15-5099-4256-B537-E04C85705E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8764658"/>
              </p:ext>
            </p:extLst>
          </p:nvPr>
        </p:nvGraphicFramePr>
        <p:xfrm>
          <a:off x="278572" y="2521840"/>
          <a:ext cx="2187647" cy="404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0" name="Equation" r:id="rId3" imgW="1320480" imgH="241200" progId="Equation.DSMT4">
                  <p:embed/>
                </p:oleObj>
              </mc:Choice>
              <mc:Fallback>
                <p:oleObj name="Equation" r:id="rId3" imgW="1320480" imgH="241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572" y="2521840"/>
                        <a:ext cx="2187647" cy="4044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>
            <a:extLst>
              <a:ext uri="{FF2B5EF4-FFF2-40B4-BE49-F238E27FC236}">
                <a16:creationId xmlns="" xmlns:a16="http://schemas.microsoft.com/office/drawing/2014/main" id="{A31AB2CE-D009-4FD6-B23A-E1AFF4C965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278820"/>
              </p:ext>
            </p:extLst>
          </p:nvPr>
        </p:nvGraphicFramePr>
        <p:xfrm>
          <a:off x="256247" y="2123465"/>
          <a:ext cx="270351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1" name="Equation" r:id="rId5" imgW="1498320" imgH="266400" progId="Equation.DSMT4">
                  <p:embed/>
                </p:oleObj>
              </mc:Choice>
              <mc:Fallback>
                <p:oleObj name="Equation" r:id="rId5" imgW="1498320" imgH="266400" progId="Equation.DSMT4">
                  <p:embed/>
                  <p:pic>
                    <p:nvPicPr>
                      <p:cNvPr id="59" name="Объект 58">
                        <a:extLst>
                          <a:ext uri="{FF2B5EF4-FFF2-40B4-BE49-F238E27FC236}">
                            <a16:creationId xmlns="" xmlns:a16="http://schemas.microsoft.com/office/drawing/2014/main" id="{DEB0C9E1-0BBC-4247-B319-BE43C34212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247" y="2123465"/>
                        <a:ext cx="2703513" cy="4381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0246C468-3CFB-4474-8CC4-6BB25ACF5960}"/>
              </a:ext>
            </a:extLst>
          </p:cNvPr>
          <p:cNvSpPr txBox="1"/>
          <p:nvPr/>
        </p:nvSpPr>
        <p:spPr>
          <a:xfrm>
            <a:off x="5256595" y="2298119"/>
            <a:ext cx="9107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6" name="Объект 15">
            <a:extLst>
              <a:ext uri="{FF2B5EF4-FFF2-40B4-BE49-F238E27FC236}">
                <a16:creationId xmlns="" xmlns:a16="http://schemas.microsoft.com/office/drawing/2014/main" id="{A6DFFDB9-CA88-48E4-BBF1-31CAE40095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9151164"/>
              </p:ext>
            </p:extLst>
          </p:nvPr>
        </p:nvGraphicFramePr>
        <p:xfrm>
          <a:off x="241847" y="3858162"/>
          <a:ext cx="3249612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2" name="Equation" r:id="rId7" imgW="1841400" imgH="266400" progId="Equation.DSMT4">
                  <p:embed/>
                </p:oleObj>
              </mc:Choice>
              <mc:Fallback>
                <p:oleObj name="Equation" r:id="rId7" imgW="1841400" imgH="266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847" y="3858162"/>
                        <a:ext cx="3249612" cy="469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715F451F-F4F5-48AF-818F-31F05DF64AAB}"/>
              </a:ext>
            </a:extLst>
          </p:cNvPr>
          <p:cNvSpPr txBox="1"/>
          <p:nvPr/>
        </p:nvSpPr>
        <p:spPr>
          <a:xfrm>
            <a:off x="3573504" y="3908446"/>
            <a:ext cx="9107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DD1348B0-9E91-4890-B011-6E0DC9ADF228}"/>
              </a:ext>
            </a:extLst>
          </p:cNvPr>
          <p:cNvSpPr txBox="1"/>
          <p:nvPr/>
        </p:nvSpPr>
        <p:spPr>
          <a:xfrm>
            <a:off x="5377280" y="4522801"/>
            <a:ext cx="9107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589C7CFC-A246-41EA-8C8D-492B8692C72F}"/>
              </a:ext>
            </a:extLst>
          </p:cNvPr>
          <p:cNvSpPr txBox="1"/>
          <p:nvPr/>
        </p:nvSpPr>
        <p:spPr>
          <a:xfrm>
            <a:off x="2205834" y="5301182"/>
            <a:ext cx="9107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30E8E623-23E5-43F6-A424-12B3D9263843}"/>
              </a:ext>
            </a:extLst>
          </p:cNvPr>
          <p:cNvSpPr txBox="1"/>
          <p:nvPr/>
        </p:nvSpPr>
        <p:spPr>
          <a:xfrm>
            <a:off x="5377280" y="5291463"/>
            <a:ext cx="9107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105E3EB8-75C1-4639-B999-C50B3F9D4EE1}"/>
              </a:ext>
            </a:extLst>
          </p:cNvPr>
          <p:cNvSpPr txBox="1"/>
          <p:nvPr/>
        </p:nvSpPr>
        <p:spPr>
          <a:xfrm>
            <a:off x="2245430" y="5818825"/>
            <a:ext cx="9107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0" name="Объект 29">
            <a:extLst>
              <a:ext uri="{FF2B5EF4-FFF2-40B4-BE49-F238E27FC236}">
                <a16:creationId xmlns="" xmlns:a16="http://schemas.microsoft.com/office/drawing/2014/main" id="{0BD2F5F0-D226-4810-AA1D-E40ABFC249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9924477"/>
              </p:ext>
            </p:extLst>
          </p:nvPr>
        </p:nvGraphicFramePr>
        <p:xfrm>
          <a:off x="241847" y="5301182"/>
          <a:ext cx="1393829" cy="4118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3" name="Equation" r:id="rId9" imgW="901440" imgH="266400" progId="Equation.DSMT4">
                  <p:embed/>
                </p:oleObj>
              </mc:Choice>
              <mc:Fallback>
                <p:oleObj name="Equation" r:id="rId9" imgW="901440" imgH="266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847" y="5301182"/>
                        <a:ext cx="1393829" cy="4118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Объект 31">
            <a:extLst>
              <a:ext uri="{FF2B5EF4-FFF2-40B4-BE49-F238E27FC236}">
                <a16:creationId xmlns="" xmlns:a16="http://schemas.microsoft.com/office/drawing/2014/main" id="{D4C853D3-5A6A-4129-BC4E-E552DF9488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4538136"/>
              </p:ext>
            </p:extLst>
          </p:nvPr>
        </p:nvGraphicFramePr>
        <p:xfrm>
          <a:off x="3256004" y="5262758"/>
          <a:ext cx="2121276" cy="4361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4" name="Equation" r:id="rId11" imgW="1295280" imgH="266400" progId="Equation.DSMT4">
                  <p:embed/>
                </p:oleObj>
              </mc:Choice>
              <mc:Fallback>
                <p:oleObj name="Equation" r:id="rId11" imgW="1295280" imgH="2664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6004" y="5262758"/>
                        <a:ext cx="2121276" cy="4361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Объект 33">
            <a:extLst>
              <a:ext uri="{FF2B5EF4-FFF2-40B4-BE49-F238E27FC236}">
                <a16:creationId xmlns="" xmlns:a16="http://schemas.microsoft.com/office/drawing/2014/main" id="{0E681B52-7EC6-40C4-9260-654555BC79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9665529"/>
              </p:ext>
            </p:extLst>
          </p:nvPr>
        </p:nvGraphicFramePr>
        <p:xfrm>
          <a:off x="241847" y="5828090"/>
          <a:ext cx="1764752" cy="434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5" name="Equation" r:id="rId13" imgW="1079280" imgH="266400" progId="Equation.DSMT4">
                  <p:embed/>
                </p:oleObj>
              </mc:Choice>
              <mc:Fallback>
                <p:oleObj name="Equation" r:id="rId13" imgW="1079280" imgH="2664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847" y="5828090"/>
                        <a:ext cx="1764752" cy="4347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Объект 32">
            <a:extLst>
              <a:ext uri="{FF2B5EF4-FFF2-40B4-BE49-F238E27FC236}">
                <a16:creationId xmlns="" xmlns:a16="http://schemas.microsoft.com/office/drawing/2014/main" id="{1ECF496D-EC49-41F0-B6EE-36C1D7BAD5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6411209"/>
              </p:ext>
            </p:extLst>
          </p:nvPr>
        </p:nvGraphicFramePr>
        <p:xfrm>
          <a:off x="241847" y="4451991"/>
          <a:ext cx="4917913" cy="5109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6" name="Equation" r:id="rId15" imgW="2933700" imgH="304800" progId="Equation.DSMT4">
                  <p:embed/>
                </p:oleObj>
              </mc:Choice>
              <mc:Fallback>
                <p:oleObj name="Equation" r:id="rId15" imgW="2933700" imgH="304800" progId="Equation.DSMT4">
                  <p:embed/>
                  <p:pic>
                    <p:nvPicPr>
                      <p:cNvPr id="21" name="Объект 20">
                        <a:extLst>
                          <a:ext uri="{FF2B5EF4-FFF2-40B4-BE49-F238E27FC236}">
                            <a16:creationId xmlns="" xmlns:a16="http://schemas.microsoft.com/office/drawing/2014/main" id="{C1C81C98-9050-4312-88E2-BAAC6510B2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847" y="4451991"/>
                        <a:ext cx="4917913" cy="5109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" name="Рисунок 40">
            <a:extLst>
              <a:ext uri="{FF2B5EF4-FFF2-40B4-BE49-F238E27FC236}">
                <a16:creationId xmlns="" xmlns:a16="http://schemas.microsoft.com/office/drawing/2014/main" id="{30D5AD50-E63E-42D3-B6FB-C9EDC6137356}"/>
              </a:ext>
            </a:extLst>
          </p:cNvPr>
          <p:cNvPicPr>
            <a:picLocks noChangeAspect="1"/>
          </p:cNvPicPr>
          <p:nvPr/>
        </p:nvPicPr>
        <p:blipFill rotWithShape="1">
          <a:blip r:embed="rId17"/>
          <a:srcRect r="93386" b="-8925"/>
          <a:stretch/>
        </p:blipFill>
        <p:spPr>
          <a:xfrm>
            <a:off x="381655" y="3142965"/>
            <a:ext cx="786341" cy="386302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="" xmlns:a16="http://schemas.microsoft.com/office/drawing/2014/main" id="{961CF5A1-672A-4466-B6AB-5435E3BF5A43}"/>
              </a:ext>
            </a:extLst>
          </p:cNvPr>
          <p:cNvSpPr txBox="1"/>
          <p:nvPr/>
        </p:nvSpPr>
        <p:spPr>
          <a:xfrm>
            <a:off x="1452529" y="3143419"/>
            <a:ext cx="39793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Галилей түрлендірулеріне ауысады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 стрелкой 8"/>
          <p:cNvCxnSpPr>
            <a:cxnSpLocks/>
            <a:stCxn id="44" idx="3"/>
            <a:endCxn id="43" idx="1"/>
          </p:cNvCxnSpPr>
          <p:nvPr/>
        </p:nvCxnSpPr>
        <p:spPr>
          <a:xfrm flipV="1">
            <a:off x="1201338" y="3328085"/>
            <a:ext cx="251191" cy="16443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0896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25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625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125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625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125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625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25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625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10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2" dur="50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125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5" dur="625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4" grpId="0" animBg="1"/>
      <p:bldP spid="19" grpId="0"/>
      <p:bldP spid="19" grpId="1"/>
      <p:bldP spid="22" grpId="0"/>
      <p:bldP spid="22" grpId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Прямоугольник: скругленные углы 41">
            <a:extLst>
              <a:ext uri="{FF2B5EF4-FFF2-40B4-BE49-F238E27FC236}">
                <a16:creationId xmlns="" xmlns:a16="http://schemas.microsoft.com/office/drawing/2014/main" id="{0D6DA175-8A9E-4FC9-B113-FB9C8AF6F529}"/>
              </a:ext>
            </a:extLst>
          </p:cNvPr>
          <p:cNvSpPr/>
          <p:nvPr/>
        </p:nvSpPr>
        <p:spPr>
          <a:xfrm>
            <a:off x="4053841" y="4469320"/>
            <a:ext cx="1554374" cy="1217394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9" name="Прямоугольник: скругленные углы 38">
            <a:extLst>
              <a:ext uri="{FF2B5EF4-FFF2-40B4-BE49-F238E27FC236}">
                <a16:creationId xmlns="" xmlns:a16="http://schemas.microsoft.com/office/drawing/2014/main" id="{04C8E00D-BDC8-4A1D-ACD4-755F5983D0FF}"/>
              </a:ext>
            </a:extLst>
          </p:cNvPr>
          <p:cNvSpPr/>
          <p:nvPr/>
        </p:nvSpPr>
        <p:spPr>
          <a:xfrm>
            <a:off x="2252916" y="4469319"/>
            <a:ext cx="1592451" cy="1217394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8" name="Прямоугольник: скругленные углы 37">
            <a:extLst>
              <a:ext uri="{FF2B5EF4-FFF2-40B4-BE49-F238E27FC236}">
                <a16:creationId xmlns="" xmlns:a16="http://schemas.microsoft.com/office/drawing/2014/main" id="{6D240630-EFBE-477D-A24B-8F1EFCEBDB75}"/>
              </a:ext>
            </a:extLst>
          </p:cNvPr>
          <p:cNvSpPr/>
          <p:nvPr/>
        </p:nvSpPr>
        <p:spPr>
          <a:xfrm>
            <a:off x="486245" y="4469319"/>
            <a:ext cx="1592451" cy="1272845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3" name="Объект 2">
            <a:extLst>
              <a:ext uri="{FF2B5EF4-FFF2-40B4-BE49-F238E27FC236}">
                <a16:creationId xmlns="" xmlns:a16="http://schemas.microsoft.com/office/drawing/2014/main" id="{86C6F9C8-0F6E-4075-95D3-551E510FFD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8948328"/>
              </p:ext>
            </p:extLst>
          </p:nvPr>
        </p:nvGraphicFramePr>
        <p:xfrm>
          <a:off x="550696" y="2524278"/>
          <a:ext cx="2043073" cy="692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4" name="Equation" r:id="rId3" imgW="1346200" imgH="457200" progId="Equation.DSMT4">
                  <p:embed/>
                </p:oleObj>
              </mc:Choice>
              <mc:Fallback>
                <p:oleObj name="Equation" r:id="rId3" imgW="1346200" imgH="457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696" y="2524278"/>
                        <a:ext cx="2043073" cy="6922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>
            <a:extLst>
              <a:ext uri="{FF2B5EF4-FFF2-40B4-BE49-F238E27FC236}">
                <a16:creationId xmlns="" xmlns:a16="http://schemas.microsoft.com/office/drawing/2014/main" id="{C485413B-4437-40DC-9A77-FF9DC7D73E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0096310"/>
              </p:ext>
            </p:extLst>
          </p:nvPr>
        </p:nvGraphicFramePr>
        <p:xfrm>
          <a:off x="557658" y="3564031"/>
          <a:ext cx="3622811" cy="6529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5" name="Equation" r:id="rId5" imgW="2540000" imgH="457200" progId="Equation.DSMT4">
                  <p:embed/>
                </p:oleObj>
              </mc:Choice>
              <mc:Fallback>
                <p:oleObj name="Equation" r:id="rId5" imgW="2540000" imgH="457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658" y="3564031"/>
                        <a:ext cx="3622811" cy="6529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>
            <a:extLst>
              <a:ext uri="{FF2B5EF4-FFF2-40B4-BE49-F238E27FC236}">
                <a16:creationId xmlns="" xmlns:a16="http://schemas.microsoft.com/office/drawing/2014/main" id="{76FA2DA5-2734-4C55-B2C0-AFE4FA7934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9437641"/>
              </p:ext>
            </p:extLst>
          </p:nvPr>
        </p:nvGraphicFramePr>
        <p:xfrm>
          <a:off x="2356702" y="4551217"/>
          <a:ext cx="1147813" cy="1073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6" name="Equation" r:id="rId7" imgW="863225" imgH="748975" progId="Equation.DSMT4">
                  <p:embed/>
                </p:oleObj>
              </mc:Choice>
              <mc:Fallback>
                <p:oleObj name="Equation" r:id="rId7" imgW="863225" imgH="748975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6702" y="4551217"/>
                        <a:ext cx="1147813" cy="10737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>
            <a:extLst>
              <a:ext uri="{FF2B5EF4-FFF2-40B4-BE49-F238E27FC236}">
                <a16:creationId xmlns="" xmlns:a16="http://schemas.microsoft.com/office/drawing/2014/main" id="{2DA25F17-0F4B-4B53-9CA7-9E62487A64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531345"/>
              </p:ext>
            </p:extLst>
          </p:nvPr>
        </p:nvGraphicFramePr>
        <p:xfrm>
          <a:off x="540741" y="4535926"/>
          <a:ext cx="1276908" cy="1123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7" name="Equation" r:id="rId9" imgW="876300" imgH="749300" progId="Equation.DSMT4">
                  <p:embed/>
                </p:oleObj>
              </mc:Choice>
              <mc:Fallback>
                <p:oleObj name="Equation" r:id="rId9" imgW="876300" imgH="7493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741" y="4535926"/>
                        <a:ext cx="1276908" cy="11231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>
            <a:extLst>
              <a:ext uri="{FF2B5EF4-FFF2-40B4-BE49-F238E27FC236}">
                <a16:creationId xmlns="" xmlns:a16="http://schemas.microsoft.com/office/drawing/2014/main" id="{7A3E0469-7EB3-4527-BA30-C35468FA73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5567407"/>
              </p:ext>
            </p:extLst>
          </p:nvPr>
        </p:nvGraphicFramePr>
        <p:xfrm>
          <a:off x="4180470" y="4420673"/>
          <a:ext cx="1299190" cy="1266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8" name="Equation" r:id="rId11" imgW="977760" imgH="952200" progId="Equation.DSMT4">
                  <p:embed/>
                </p:oleObj>
              </mc:Choice>
              <mc:Fallback>
                <p:oleObj name="Equation" r:id="rId11" imgW="977760" imgH="952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0470" y="4420673"/>
                        <a:ext cx="1299190" cy="12660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363336C8-8940-4309-8823-817B4568C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21">
            <a:extLst>
              <a:ext uri="{FF2B5EF4-FFF2-40B4-BE49-F238E27FC236}">
                <a16:creationId xmlns="" xmlns:a16="http://schemas.microsoft.com/office/drawing/2014/main" id="{68B7CC64-5F94-4163-8036-85A435503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3840" y="44704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" name="Rectangle 22">
            <a:extLst>
              <a:ext uri="{FF2B5EF4-FFF2-40B4-BE49-F238E27FC236}">
                <a16:creationId xmlns="" xmlns:a16="http://schemas.microsoft.com/office/drawing/2014/main" id="{BD496B0C-4D6A-496B-81AE-6436079486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3840" y="120110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</a:t>
            </a:r>
            <a:endParaRPr kumimoji="0" lang="kk-KZ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9" name="Объект 28">
            <a:extLst>
              <a:ext uri="{FF2B5EF4-FFF2-40B4-BE49-F238E27FC236}">
                <a16:creationId xmlns="" xmlns:a16="http://schemas.microsoft.com/office/drawing/2014/main" id="{C52B667F-C54B-4145-B27F-9C0B3A5BDF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1397992"/>
              </p:ext>
            </p:extLst>
          </p:nvPr>
        </p:nvGraphicFramePr>
        <p:xfrm>
          <a:off x="566164" y="1489439"/>
          <a:ext cx="1686754" cy="738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9" name="Equation" r:id="rId13" imgW="1041400" imgH="457200" progId="Equation.DSMT4">
                  <p:embed/>
                </p:oleObj>
              </mc:Choice>
              <mc:Fallback>
                <p:oleObj name="Equation" r:id="rId13" imgW="1041400" imgH="457200" progId="Equation.DSMT4">
                  <p:embed/>
                  <p:pic>
                    <p:nvPicPr>
                      <p:cNvPr id="39" name="Объект 38">
                        <a:extLst>
                          <a:ext uri="{FF2B5EF4-FFF2-40B4-BE49-F238E27FC236}">
                            <a16:creationId xmlns="" xmlns:a16="http://schemas.microsoft.com/office/drawing/2014/main" id="{79F28C74-D5AA-49DB-A464-6C17A5CEC6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164" y="1489439"/>
                        <a:ext cx="1686754" cy="7382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136983CB-322B-48AF-856B-947D77E77C1F}"/>
              </a:ext>
            </a:extLst>
          </p:cNvPr>
          <p:cNvSpPr txBox="1"/>
          <p:nvPr/>
        </p:nvSpPr>
        <p:spPr>
          <a:xfrm>
            <a:off x="4374692" y="1715874"/>
            <a:ext cx="9107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ED92A21D-BF78-4420-9B05-7B03F6BDD236}"/>
              </a:ext>
            </a:extLst>
          </p:cNvPr>
          <p:cNvSpPr txBox="1"/>
          <p:nvPr/>
        </p:nvSpPr>
        <p:spPr>
          <a:xfrm>
            <a:off x="4374692" y="2695660"/>
            <a:ext cx="9107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10B29CF5-0017-4D42-BC1A-F0022A8840C0}"/>
              </a:ext>
            </a:extLst>
          </p:cNvPr>
          <p:cNvSpPr txBox="1"/>
          <p:nvPr/>
        </p:nvSpPr>
        <p:spPr>
          <a:xfrm>
            <a:off x="4374692" y="3634389"/>
            <a:ext cx="9107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="" xmlns:a16="http://schemas.microsoft.com/office/drawing/2014/main" id="{E5B4E837-56DD-4A37-B1B0-8E5BEB3D1E4A}"/>
              </a:ext>
            </a:extLst>
          </p:cNvPr>
          <p:cNvSpPr txBox="1"/>
          <p:nvPr/>
        </p:nvSpPr>
        <p:spPr>
          <a:xfrm>
            <a:off x="770965" y="5837429"/>
            <a:ext cx="9107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="" xmlns:a16="http://schemas.microsoft.com/office/drawing/2014/main" id="{BD073BD5-295E-45AD-9FAA-5B26DEE8F22C}"/>
              </a:ext>
            </a:extLst>
          </p:cNvPr>
          <p:cNvSpPr txBox="1"/>
          <p:nvPr/>
        </p:nvSpPr>
        <p:spPr>
          <a:xfrm>
            <a:off x="2593768" y="5837429"/>
            <a:ext cx="9107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="" xmlns:a16="http://schemas.microsoft.com/office/drawing/2014/main" id="{09E5C439-5054-4BE3-B200-6DFA3E596D16}"/>
              </a:ext>
            </a:extLst>
          </p:cNvPr>
          <p:cNvSpPr txBox="1"/>
          <p:nvPr/>
        </p:nvSpPr>
        <p:spPr>
          <a:xfrm>
            <a:off x="4279145" y="5837429"/>
            <a:ext cx="9107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90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25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625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25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625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25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625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25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625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25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625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125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625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39" grpId="0" animBg="1"/>
      <p:bldP spid="38" grpId="0" animBg="1"/>
      <p:bldP spid="32" grpId="0"/>
      <p:bldP spid="32" grpId="1"/>
      <p:bldP spid="33" grpId="0"/>
      <p:bldP spid="33" grpId="1"/>
      <p:bldP spid="35" grpId="0"/>
      <p:bldP spid="35" grpId="1"/>
      <p:bldP spid="40" grpId="0"/>
      <p:bldP spid="40" grpId="1"/>
      <p:bldP spid="41" grpId="0"/>
      <p:bldP spid="41" grpId="1"/>
      <p:bldP spid="43" grpId="0"/>
      <p:bldP spid="4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: скругленные углы 18">
            <a:extLst>
              <a:ext uri="{FF2B5EF4-FFF2-40B4-BE49-F238E27FC236}">
                <a16:creationId xmlns="" xmlns:a16="http://schemas.microsoft.com/office/drawing/2014/main" id="{9F92B107-E474-4EE7-8AEB-B9D6812392EC}"/>
              </a:ext>
            </a:extLst>
          </p:cNvPr>
          <p:cNvSpPr/>
          <p:nvPr/>
        </p:nvSpPr>
        <p:spPr>
          <a:xfrm>
            <a:off x="450449" y="3655428"/>
            <a:ext cx="4751365" cy="1546535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="" xmlns:a16="http://schemas.microsoft.com/office/drawing/2014/main" id="{D624EA6F-5883-465A-916F-7A89E88EC119}"/>
              </a:ext>
            </a:extLst>
          </p:cNvPr>
          <p:cNvSpPr/>
          <p:nvPr/>
        </p:nvSpPr>
        <p:spPr>
          <a:xfrm>
            <a:off x="450450" y="1715658"/>
            <a:ext cx="4751365" cy="1546535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EEA5D70E-9D7D-4081-98EC-BC1368A76B8D}"/>
              </a:ext>
            </a:extLst>
          </p:cNvPr>
          <p:cNvSpPr txBox="1"/>
          <p:nvPr/>
        </p:nvSpPr>
        <p:spPr>
          <a:xfrm>
            <a:off x="887360" y="5727502"/>
            <a:ext cx="38775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Лоренц-Эйнштейн түрлендірулері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Рисунок 16">
            <a:extLst>
              <a:ext uri="{FF2B5EF4-FFF2-40B4-BE49-F238E27FC236}">
                <a16:creationId xmlns="" xmlns:a16="http://schemas.microsoft.com/office/drawing/2014/main" id="{EF9EEDED-6BB0-4EE1-B0C3-B76603EFCF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3257"/>
          <a:stretch/>
        </p:blipFill>
        <p:spPr>
          <a:xfrm>
            <a:off x="577057" y="1715657"/>
            <a:ext cx="4498150" cy="1546535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="" xmlns:a16="http://schemas.microsoft.com/office/drawing/2014/main" id="{C00D7F6C-4076-4112-ADE4-68C5298C3A0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2572"/>
          <a:stretch/>
        </p:blipFill>
        <p:spPr>
          <a:xfrm>
            <a:off x="577057" y="3642589"/>
            <a:ext cx="4498150" cy="1546535"/>
          </a:xfrm>
          <a:prstGeom prst="rect">
            <a:avLst/>
          </a:prstGeom>
        </p:spPr>
      </p:pic>
      <p:sp>
        <p:nvSpPr>
          <p:cNvPr id="21" name="Прямоугольник: скругленные углы 20">
            <a:extLst>
              <a:ext uri="{FF2B5EF4-FFF2-40B4-BE49-F238E27FC236}">
                <a16:creationId xmlns="" xmlns:a16="http://schemas.microsoft.com/office/drawing/2014/main" id="{874A585F-2C9A-4297-A873-158D355A34FC}"/>
              </a:ext>
            </a:extLst>
          </p:cNvPr>
          <p:cNvSpPr/>
          <p:nvPr/>
        </p:nvSpPr>
        <p:spPr>
          <a:xfrm>
            <a:off x="450449" y="5658048"/>
            <a:ext cx="4751364" cy="508241"/>
          </a:xfrm>
          <a:prstGeom prst="round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: изогнутая влево 21">
            <a:extLst>
              <a:ext uri="{FF2B5EF4-FFF2-40B4-BE49-F238E27FC236}">
                <a16:creationId xmlns="" xmlns:a16="http://schemas.microsoft.com/office/drawing/2014/main" id="{95CBA542-AEB9-406C-B588-1D329B9F8394}"/>
              </a:ext>
            </a:extLst>
          </p:cNvPr>
          <p:cNvSpPr/>
          <p:nvPr/>
        </p:nvSpPr>
        <p:spPr>
          <a:xfrm flipV="1">
            <a:off x="5201814" y="4161339"/>
            <a:ext cx="522518" cy="1837070"/>
          </a:xfrm>
          <a:prstGeom prst="curvedLeftArrow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Стрелка: изогнутая влево 22">
            <a:extLst>
              <a:ext uri="{FF2B5EF4-FFF2-40B4-BE49-F238E27FC236}">
                <a16:creationId xmlns="" xmlns:a16="http://schemas.microsoft.com/office/drawing/2014/main" id="{882F7AC0-5427-42B7-AA15-747B9E42332F}"/>
              </a:ext>
            </a:extLst>
          </p:cNvPr>
          <p:cNvSpPr/>
          <p:nvPr/>
        </p:nvSpPr>
        <p:spPr>
          <a:xfrm flipV="1">
            <a:off x="5201813" y="2284823"/>
            <a:ext cx="808657" cy="3713585"/>
          </a:xfrm>
          <a:prstGeom prst="curvedLeftArrow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5B4E837-56DD-4A37-B1B0-8E5BEB3D1E4A}"/>
              </a:ext>
            </a:extLst>
          </p:cNvPr>
          <p:cNvSpPr txBox="1"/>
          <p:nvPr/>
        </p:nvSpPr>
        <p:spPr>
          <a:xfrm>
            <a:off x="2272310" y="3243547"/>
            <a:ext cx="9107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E5B4E837-56DD-4A37-B1B0-8E5BEB3D1E4A}"/>
              </a:ext>
            </a:extLst>
          </p:cNvPr>
          <p:cNvSpPr txBox="1"/>
          <p:nvPr/>
        </p:nvSpPr>
        <p:spPr>
          <a:xfrm>
            <a:off x="2272310" y="5235838"/>
            <a:ext cx="9107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766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25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625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1" presetClass="entr" presetSubtype="1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6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100"/>
                            </p:stCondLst>
                            <p:childTnLst>
                              <p:par>
                                <p:cTn id="34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25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625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750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250"/>
                            </p:stCondLst>
                            <p:childTnLst>
                              <p:par>
                                <p:cTn id="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8" grpId="0" animBg="1"/>
      <p:bldP spid="8" grpId="0"/>
      <p:bldP spid="21" grpId="0" animBg="1"/>
      <p:bldP spid="22" grpId="0" animBg="1"/>
      <p:bldP spid="23" grpId="0" animBg="1"/>
      <p:bldP spid="10" grpId="0"/>
      <p:bldP spid="10" grpId="1"/>
      <p:bldP spid="11" grpId="0"/>
      <p:bldP spid="11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Прямоугольник: скругленные углы 55">
            <a:extLst>
              <a:ext uri="{FF2B5EF4-FFF2-40B4-BE49-F238E27FC236}">
                <a16:creationId xmlns="" xmlns:a16="http://schemas.microsoft.com/office/drawing/2014/main" id="{5FE4CC5B-708D-4436-9E1B-6B33F61DA282}"/>
              </a:ext>
            </a:extLst>
          </p:cNvPr>
          <p:cNvSpPr/>
          <p:nvPr/>
        </p:nvSpPr>
        <p:spPr>
          <a:xfrm>
            <a:off x="6741536" y="4510270"/>
            <a:ext cx="1538050" cy="117892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: скругленные углы 27">
            <a:extLst>
              <a:ext uri="{FF2B5EF4-FFF2-40B4-BE49-F238E27FC236}">
                <a16:creationId xmlns="" xmlns:a16="http://schemas.microsoft.com/office/drawing/2014/main" id="{33E20FF7-C6CC-4429-B3E9-657FF8487C46}"/>
              </a:ext>
            </a:extLst>
          </p:cNvPr>
          <p:cNvSpPr/>
          <p:nvPr/>
        </p:nvSpPr>
        <p:spPr>
          <a:xfrm>
            <a:off x="875397" y="2424295"/>
            <a:ext cx="1134509" cy="76191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E89FFF68-741C-4CBB-BE94-BAA1E7CB0C5D}"/>
              </a:ext>
            </a:extLst>
          </p:cNvPr>
          <p:cNvSpPr txBox="1"/>
          <p:nvPr/>
        </p:nvSpPr>
        <p:spPr>
          <a:xfrm>
            <a:off x="2778372" y="2626925"/>
            <a:ext cx="9107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1C5DAB52-1A35-4613-995C-33A5EEF01CB3}"/>
              </a:ext>
            </a:extLst>
          </p:cNvPr>
          <p:cNvSpPr txBox="1"/>
          <p:nvPr/>
        </p:nvSpPr>
        <p:spPr>
          <a:xfrm>
            <a:off x="425533" y="1029522"/>
            <a:ext cx="6221345" cy="8785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Салыстырмалылықтың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арнайы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теориясындағы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жылдамдықтарды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қосу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заңы</a:t>
            </a:r>
            <a:endParaRPr lang="ru-RU" dirty="0"/>
          </a:p>
        </p:txBody>
      </p:sp>
      <p:graphicFrame>
        <p:nvGraphicFramePr>
          <p:cNvPr id="27" name="Объект 26">
            <a:extLst>
              <a:ext uri="{FF2B5EF4-FFF2-40B4-BE49-F238E27FC236}">
                <a16:creationId xmlns="" xmlns:a16="http://schemas.microsoft.com/office/drawing/2014/main" id="{3A14F061-8AD1-4059-8FEA-73168F610D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1382612"/>
              </p:ext>
            </p:extLst>
          </p:nvPr>
        </p:nvGraphicFramePr>
        <p:xfrm>
          <a:off x="991920" y="2452041"/>
          <a:ext cx="901146" cy="6728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8" name="Equation" r:id="rId3" imgW="609480" imgH="457200" progId="Equation.DSMT4">
                  <p:embed/>
                </p:oleObj>
              </mc:Choice>
              <mc:Fallback>
                <p:oleObj name="Equation" r:id="rId3" imgW="609480" imgH="457200" progId="Equation.DSMT4">
                  <p:embed/>
                  <p:pic>
                    <p:nvPicPr>
                      <p:cNvPr id="3" name="Объект 2">
                        <a:extLst>
                          <a:ext uri="{FF2B5EF4-FFF2-40B4-BE49-F238E27FC236}">
                            <a16:creationId xmlns="" xmlns:a16="http://schemas.microsoft.com/office/drawing/2014/main" id="{C25720FB-B6C9-4A3A-8109-FCCDB59A20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1920" y="2452041"/>
                        <a:ext cx="901146" cy="6728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>
            <a:extLst>
              <a:ext uri="{FF2B5EF4-FFF2-40B4-BE49-F238E27FC236}">
                <a16:creationId xmlns="" xmlns:a16="http://schemas.microsoft.com/office/drawing/2014/main" id="{AF3B63B8-95FE-4A5F-867F-2A8D028FF6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5379955"/>
              </p:ext>
            </p:extLst>
          </p:nvPr>
        </p:nvGraphicFramePr>
        <p:xfrm>
          <a:off x="844354" y="3398566"/>
          <a:ext cx="1245472" cy="6762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" name="Equation" r:id="rId5" imgW="838080" imgH="457200" progId="Equation.DSMT4">
                  <p:embed/>
                </p:oleObj>
              </mc:Choice>
              <mc:Fallback>
                <p:oleObj name="Equation" r:id="rId5" imgW="838080" imgH="457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354" y="3398566"/>
                        <a:ext cx="1245472" cy="6762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C4A629D4-C789-4266-B01E-867935F34734}"/>
              </a:ext>
            </a:extLst>
          </p:cNvPr>
          <p:cNvSpPr txBox="1"/>
          <p:nvPr/>
        </p:nvSpPr>
        <p:spPr>
          <a:xfrm>
            <a:off x="2781342" y="3592436"/>
            <a:ext cx="9107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Объект 11">
            <a:extLst>
              <a:ext uri="{FF2B5EF4-FFF2-40B4-BE49-F238E27FC236}">
                <a16:creationId xmlns="" xmlns:a16="http://schemas.microsoft.com/office/drawing/2014/main" id="{567AF791-B999-47BE-8DD2-D5AD02B5CC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549043"/>
              </p:ext>
            </p:extLst>
          </p:nvPr>
        </p:nvGraphicFramePr>
        <p:xfrm>
          <a:off x="888170" y="4374499"/>
          <a:ext cx="2675055" cy="14504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" name="Equation" r:id="rId7" imgW="1752480" imgH="952200" progId="Equation.DSMT4">
                  <p:embed/>
                </p:oleObj>
              </mc:Choice>
              <mc:Fallback>
                <p:oleObj name="Equation" r:id="rId7" imgW="1752480" imgH="952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8170" y="4374499"/>
                        <a:ext cx="2675055" cy="14504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Объект 31">
            <a:extLst>
              <a:ext uri="{FF2B5EF4-FFF2-40B4-BE49-F238E27FC236}">
                <a16:creationId xmlns="" xmlns:a16="http://schemas.microsoft.com/office/drawing/2014/main" id="{50268F2D-8B9B-456B-9DB9-436538EA18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8985097"/>
              </p:ext>
            </p:extLst>
          </p:nvPr>
        </p:nvGraphicFramePr>
        <p:xfrm>
          <a:off x="6588988" y="2320132"/>
          <a:ext cx="2729367" cy="14277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" name="Equation" r:id="rId9" imgW="1816100" imgH="952500" progId="Equation.DSMT4">
                  <p:embed/>
                </p:oleObj>
              </mc:Choice>
              <mc:Fallback>
                <p:oleObj name="Equation" r:id="rId9" imgW="1816100" imgH="9525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988" y="2320132"/>
                        <a:ext cx="2729367" cy="14277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Box 50">
            <a:extLst>
              <a:ext uri="{FF2B5EF4-FFF2-40B4-BE49-F238E27FC236}">
                <a16:creationId xmlns="" xmlns:a16="http://schemas.microsoft.com/office/drawing/2014/main" id="{4B9B4B82-6918-46CE-922A-19ED54039B5C}"/>
              </a:ext>
            </a:extLst>
          </p:cNvPr>
          <p:cNvSpPr txBox="1"/>
          <p:nvPr/>
        </p:nvSpPr>
        <p:spPr>
          <a:xfrm>
            <a:off x="3841530" y="5018157"/>
            <a:ext cx="9107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="" xmlns:a16="http://schemas.microsoft.com/office/drawing/2014/main" id="{BA2C43D4-7D87-4392-B0A6-A56156AB048B}"/>
              </a:ext>
            </a:extLst>
          </p:cNvPr>
          <p:cNvSpPr txBox="1"/>
          <p:nvPr/>
        </p:nvSpPr>
        <p:spPr>
          <a:xfrm>
            <a:off x="10010215" y="2626925"/>
            <a:ext cx="9107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4" name="Объект 53">
            <a:extLst>
              <a:ext uri="{FF2B5EF4-FFF2-40B4-BE49-F238E27FC236}">
                <a16:creationId xmlns="" xmlns:a16="http://schemas.microsoft.com/office/drawing/2014/main" id="{B032C148-2B67-411B-951D-D6425BA7E5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0699515"/>
              </p:ext>
            </p:extLst>
          </p:nvPr>
        </p:nvGraphicFramePr>
        <p:xfrm>
          <a:off x="6837461" y="4588558"/>
          <a:ext cx="1346200" cy="102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" name="Equation" r:id="rId11" imgW="888840" imgH="672840" progId="Equation.DSMT4">
                  <p:embed/>
                </p:oleObj>
              </mc:Choice>
              <mc:Fallback>
                <p:oleObj name="Equation" r:id="rId11" imgW="888840" imgH="67284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7461" y="4588558"/>
                        <a:ext cx="1346200" cy="10223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TextBox 56">
            <a:extLst>
              <a:ext uri="{FF2B5EF4-FFF2-40B4-BE49-F238E27FC236}">
                <a16:creationId xmlns="" xmlns:a16="http://schemas.microsoft.com/office/drawing/2014/main" id="{0B3676CF-B6A0-498C-B7AC-5DB41D92D3EA}"/>
              </a:ext>
            </a:extLst>
          </p:cNvPr>
          <p:cNvSpPr txBox="1"/>
          <p:nvPr/>
        </p:nvSpPr>
        <p:spPr>
          <a:xfrm>
            <a:off x="10010215" y="5018157"/>
            <a:ext cx="9107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23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05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25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625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25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625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250" tmFilter="0, 0; .2, .5; .8, .5; 1, 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625" autoRev="1" fill="hold"/>
                                        <p:tgtEl>
                                          <p:spTgt spid="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250" tmFilter="0, 0; .2, .5; .8, .5; 1, 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625" autoRev="1" fill="hold"/>
                                        <p:tgtEl>
                                          <p:spTgt spid="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250" tmFilter="0, 0; .2, .5; .8, .5; 1, 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625" autoRev="1" fill="hold"/>
                                        <p:tgtEl>
                                          <p:spTgt spid="5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28" grpId="0" animBg="1"/>
      <p:bldP spid="21" grpId="0"/>
      <p:bldP spid="21" grpId="1"/>
      <p:bldP spid="30" grpId="0"/>
      <p:bldP spid="30" grpId="1"/>
      <p:bldP spid="51" grpId="0"/>
      <p:bldP spid="51" grpId="1"/>
      <p:bldP spid="53" grpId="0"/>
      <p:bldP spid="53" grpId="1"/>
      <p:bldP spid="57" grpId="0"/>
      <p:bldP spid="57" grpId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1073</TotalTime>
  <Words>499</Words>
  <Application>Microsoft Office PowerPoint</Application>
  <PresentationFormat>Широкоэкранный</PresentationFormat>
  <Paragraphs>72</Paragraphs>
  <Slides>12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Equation</vt:lpstr>
      <vt:lpstr>ӘЛ-ФАРАБИ АТЫНДАҒЫ ҚАЗАҚ ҰЛТТЫҚ УНИВЕРСИТЕТІ  ФИЗИКА-ТЕХНИКАЛЫҚ ФАКУЛЬТЕТІ ЖЫЛУ ФИЗИКАСЫ ЖӘНЕ ТЕХНИКАЛЫҚ ФИЗИКА КАФЕДРАСЫ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ӘЛ-ФАРАБИ АТЫНДАҒЫ  ҚАЗАҚ ҰЛТТЫҚ УНИВЕРСИТЕТІ</dc:title>
  <dc:creator>Алдияров Абдурахман</dc:creator>
  <cp:lastModifiedBy>MUKHTAR</cp:lastModifiedBy>
  <cp:revision>149</cp:revision>
  <dcterms:created xsi:type="dcterms:W3CDTF">2021-03-09T10:58:15Z</dcterms:created>
  <dcterms:modified xsi:type="dcterms:W3CDTF">2025-11-14T09:32:10Z</dcterms:modified>
</cp:coreProperties>
</file>